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72" r:id="rId1"/>
  </p:sldMasterIdLst>
  <p:notesMasterIdLst>
    <p:notesMasterId r:id="rId55"/>
  </p:notesMasterIdLst>
  <p:sldIdLst>
    <p:sldId id="256" r:id="rId2"/>
    <p:sldId id="280" r:id="rId3"/>
    <p:sldId id="387" r:id="rId4"/>
    <p:sldId id="281" r:id="rId5"/>
    <p:sldId id="320" r:id="rId6"/>
    <p:sldId id="282" r:id="rId7"/>
    <p:sldId id="286" r:id="rId8"/>
    <p:sldId id="333" r:id="rId9"/>
    <p:sldId id="287" r:id="rId10"/>
    <p:sldId id="336" r:id="rId11"/>
    <p:sldId id="288" r:id="rId12"/>
    <p:sldId id="323" r:id="rId13"/>
    <p:sldId id="337" r:id="rId14"/>
    <p:sldId id="338" r:id="rId15"/>
    <p:sldId id="339" r:id="rId16"/>
    <p:sldId id="289" r:id="rId17"/>
    <p:sldId id="341" r:id="rId18"/>
    <p:sldId id="376" r:id="rId19"/>
    <p:sldId id="377" r:id="rId20"/>
    <p:sldId id="385" r:id="rId21"/>
    <p:sldId id="302" r:id="rId22"/>
    <p:sldId id="290" r:id="rId23"/>
    <p:sldId id="391" r:id="rId24"/>
    <p:sldId id="395" r:id="rId25"/>
    <p:sldId id="296" r:id="rId26"/>
    <p:sldId id="295" r:id="rId27"/>
    <p:sldId id="393" r:id="rId28"/>
    <p:sldId id="394" r:id="rId29"/>
    <p:sldId id="332" r:id="rId30"/>
    <p:sldId id="39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03" r:id="rId50"/>
    <p:sldId id="318" r:id="rId51"/>
    <p:sldId id="284" r:id="rId52"/>
    <p:sldId id="389" r:id="rId53"/>
    <p:sldId id="285" r:id="rId5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00"/>
    <a:srgbClr val="BCC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8" autoAdjust="0"/>
  </p:normalViewPr>
  <p:slideViewPr>
    <p:cSldViewPr>
      <p:cViewPr>
        <p:scale>
          <a:sx n="100" d="100"/>
          <a:sy n="100" d="100"/>
        </p:scale>
        <p:origin x="-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uzdeva\Desktop\&#1088;&#1072;&#1073;&#1086;&#1095;&#1080;&#1077;%20&#1076;&#1086;&#1082;&#1091;&#1084;&#1077;&#1085;&#1090;&#1099;\2025%20&#1075;&#1086;&#1076;\&#1075;&#1086;&#1076;&#1086;&#1074;&#1086;&#1081;%20&#1079;&#1072;%202025(&#1076;&#1086;&#1093;&#1086;&#1076;&#1099;)\&#1088;&#1072;&#1089;&#1095;&#1077;&#1090;%2020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0;&#1089;&#1082;%20&#1057;\&#1073;&#1102;&#1076;&#1078;&#1077;&#1090;%20&#1076;&#1083;&#1103;%20&#1075;&#1088;&#1072;&#1078;&#1076;&#1072;&#1085;\2021%20&#1080;&#1089;&#1087;&#1086;&#1083;&#1085;&#1077;&#1085;&#1080;&#1077;\&#1088;&#1072;&#1089;&#1095;&#1077;&#1090;&#1099;%20&#1076;&#1086;&#1093;&#1086;&#1076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uzdeva\Desktop\&#1088;&#1072;&#1073;&#1086;&#1095;&#1080;&#1077;%20&#1076;&#1086;&#1082;&#1091;&#1084;&#1077;&#1085;&#1090;&#1099;\2025%20&#1075;&#1086;&#1076;\&#1075;&#1086;&#1076;&#1086;&#1074;&#1086;&#1081;%20&#1079;&#1072;%202025(&#1076;&#1086;&#1093;&#1086;&#1076;&#1099;)\&#1088;&#1072;&#1089;&#1095;&#1077;&#1090;%20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</c:f>
              <c:strCache>
                <c:ptCount val="1"/>
                <c:pt idx="0">
                  <c:v>Доходы всего, в том числе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Лист1!$B$10:$C$10</c:f>
              <c:strCache>
                <c:ptCount val="2"/>
                <c:pt idx="0">
                  <c:v>Факт 2024 года</c:v>
                </c:pt>
                <c:pt idx="1">
                  <c:v>Факт 2025 года</c:v>
                </c:pt>
              </c:strCache>
            </c:strRef>
          </c:cat>
          <c:val>
            <c:numRef>
              <c:f>Лист1!$B$11:$C$11</c:f>
              <c:numCache>
                <c:formatCode>[$-10419]#,##0.0</c:formatCode>
                <c:ptCount val="2"/>
                <c:pt idx="0">
                  <c:v>1033.7</c:v>
                </c:pt>
                <c:pt idx="1">
                  <c:v>1289.8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4A-447A-8C03-68DE58AB968C}"/>
            </c:ext>
          </c:extLst>
        </c:ser>
        <c:ser>
          <c:idx val="1"/>
          <c:order val="1"/>
          <c:tx>
            <c:strRef>
              <c:f>Лист1!$A$12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Лист1!$B$10:$C$10</c:f>
              <c:strCache>
                <c:ptCount val="2"/>
                <c:pt idx="0">
                  <c:v>Факт 2024 года</c:v>
                </c:pt>
                <c:pt idx="1">
                  <c:v>Факт 2025 года</c:v>
                </c:pt>
              </c:strCache>
            </c:strRef>
          </c:cat>
          <c:val>
            <c:numRef>
              <c:f>Лист1!$B$12:$C$12</c:f>
              <c:numCache>
                <c:formatCode>[$-10419]#,##0.0</c:formatCode>
                <c:ptCount val="2"/>
                <c:pt idx="0">
                  <c:v>254.1</c:v>
                </c:pt>
                <c:pt idx="1">
                  <c:v>289.2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4A-447A-8C03-68DE58AB968C}"/>
            </c:ext>
          </c:extLst>
        </c:ser>
        <c:ser>
          <c:idx val="2"/>
          <c:order val="2"/>
          <c:tx>
            <c:strRef>
              <c:f>Лист1!$A$13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987525987525989E-2"/>
                  <c:y val="-1.195814648729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4A-447A-8C03-68DE58AB968C}"/>
                </c:ext>
              </c:extLst>
            </c:dLbl>
            <c:dLbl>
              <c:idx val="1"/>
              <c:layout>
                <c:manualLayout>
                  <c:x val="3.1762531762531764E-2"/>
                  <c:y val="1.1958146487294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4A-447A-8C03-68DE58AB9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Лист1!$B$10:$C$10</c:f>
              <c:strCache>
                <c:ptCount val="2"/>
                <c:pt idx="0">
                  <c:v>Факт 2024 года</c:v>
                </c:pt>
                <c:pt idx="1">
                  <c:v>Факт 2025 года</c:v>
                </c:pt>
              </c:strCache>
            </c:strRef>
          </c:cat>
          <c:val>
            <c:numRef>
              <c:f>Лист1!$B$13:$C$13</c:f>
              <c:numCache>
                <c:formatCode>[$-10419]#,##0.0</c:formatCode>
                <c:ptCount val="2"/>
                <c:pt idx="0">
                  <c:v>1076.0999999999999</c:v>
                </c:pt>
                <c:pt idx="1">
                  <c:v>1272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4A-447A-8C03-68DE58AB968C}"/>
            </c:ext>
          </c:extLst>
        </c:ser>
        <c:ser>
          <c:idx val="3"/>
          <c:order val="3"/>
          <c:tx>
            <c:strRef>
              <c:f>Лист1!$A$14</c:f>
              <c:strCache>
                <c:ptCount val="1"/>
                <c:pt idx="0">
                  <c:v>Дефицит(-) /Профицит(+)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875028875028876E-2"/>
                  <c:y val="0.11061309040405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4A-447A-8C03-68DE58AB968C}"/>
                </c:ext>
              </c:extLst>
            </c:dLbl>
            <c:dLbl>
              <c:idx val="1"/>
              <c:layout>
                <c:manualLayout>
                  <c:x val="1.7325017325017324E-2"/>
                  <c:y val="-1.096150765174815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4A-447A-8C03-68DE58AB9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Лист1!$B$10:$C$10</c:f>
              <c:strCache>
                <c:ptCount val="2"/>
                <c:pt idx="0">
                  <c:v>Факт 2024 года</c:v>
                </c:pt>
                <c:pt idx="1">
                  <c:v>Факт 2025 года</c:v>
                </c:pt>
              </c:strCache>
            </c:strRef>
          </c:cat>
          <c:val>
            <c:numRef>
              <c:f>Лист1!$B$14:$C$14</c:f>
              <c:numCache>
                <c:formatCode>[$-10419]#,##0.0</c:formatCode>
                <c:ptCount val="2"/>
                <c:pt idx="0">
                  <c:v>-42.399999999999864</c:v>
                </c:pt>
                <c:pt idx="1">
                  <c:v>17.799999999999955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C4A-447A-8C03-68DE58AB9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154176"/>
        <c:axId val="139155712"/>
      </c:barChart>
      <c:catAx>
        <c:axId val="13915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155712"/>
        <c:crosses val="autoZero"/>
        <c:auto val="1"/>
        <c:lblAlgn val="ctr"/>
        <c:lblOffset val="100"/>
        <c:noMultiLvlLbl val="0"/>
      </c:catAx>
      <c:valAx>
        <c:axId val="139155712"/>
        <c:scaling>
          <c:orientation val="minMax"/>
        </c:scaling>
        <c:delete val="1"/>
        <c:axPos val="l"/>
        <c:numFmt formatCode="[$-10419]#,##0.0" sourceLinked="1"/>
        <c:majorTickMark val="out"/>
        <c:minorTickMark val="none"/>
        <c:tickLblPos val="nextTo"/>
        <c:crossAx val="1391541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69291338582681E-2"/>
          <c:y val="0.17838509769612132"/>
          <c:w val="0.63415026246719164"/>
          <c:h val="0.790914989792942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Лист3!$B$24</c:f>
              <c:strCache>
                <c:ptCount val="1"/>
                <c:pt idx="0">
                  <c:v>2024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Лист3!$A$25:$A$29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Лист3!$B$25:$B$29</c:f>
              <c:numCache>
                <c:formatCode>0.0</c:formatCode>
                <c:ptCount val="5"/>
                <c:pt idx="0">
                  <c:v>188.6</c:v>
                </c:pt>
                <c:pt idx="1">
                  <c:v>21.5</c:v>
                </c:pt>
                <c:pt idx="2">
                  <c:v>17.5</c:v>
                </c:pt>
                <c:pt idx="3">
                  <c:v>13.5</c:v>
                </c:pt>
                <c:pt idx="4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1F-4821-B747-D2E9F3EFC368}"/>
            </c:ext>
          </c:extLst>
        </c:ser>
        <c:ser>
          <c:idx val="1"/>
          <c:order val="1"/>
          <c:tx>
            <c:strRef>
              <c:f>Лист3!$C$24</c:f>
              <c:strCache>
                <c:ptCount val="1"/>
                <c:pt idx="0">
                  <c:v>2025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Лист3!$A$25:$A$29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Лист3!$C$25:$C$29</c:f>
              <c:numCache>
                <c:formatCode>0.0</c:formatCode>
                <c:ptCount val="5"/>
                <c:pt idx="0">
                  <c:v>218.9</c:v>
                </c:pt>
                <c:pt idx="1">
                  <c:v>22.4</c:v>
                </c:pt>
                <c:pt idx="2">
                  <c:v>14.7</c:v>
                </c:pt>
                <c:pt idx="3">
                  <c:v>16.5</c:v>
                </c:pt>
                <c:pt idx="4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1F-4821-B747-D2E9F3EFC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99072"/>
        <c:axId val="139304960"/>
      </c:barChart>
      <c:catAx>
        <c:axId val="13929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304960"/>
        <c:crosses val="autoZero"/>
        <c:auto val="1"/>
        <c:lblAlgn val="ctr"/>
        <c:lblOffset val="100"/>
        <c:noMultiLvlLbl val="0"/>
      </c:catAx>
      <c:valAx>
        <c:axId val="1393049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9299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E5413-9C9E-4218-A073-ABB60A9BDD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DE02B0-E17E-44F7-AFAD-AFD8A96C60C5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Основные понятия бюджета и бюджетного процесса</a:t>
          </a:r>
        </a:p>
      </dgm:t>
    </dgm:pt>
    <dgm:pt modelId="{B943D6FD-6222-40DF-A2C8-AB4038B3B452}" type="parTrans" cxnId="{DBDCCB26-CCED-4D5B-986F-4C75814F430A}">
      <dgm:prSet/>
      <dgm:spPr/>
      <dgm:t>
        <a:bodyPr/>
        <a:lstStyle/>
        <a:p>
          <a:endParaRPr lang="ru-RU"/>
        </a:p>
      </dgm:t>
    </dgm:pt>
    <dgm:pt modelId="{8BB3ADE5-081F-4A27-90BC-56F66DD43B5C}" type="sibTrans" cxnId="{DBDCCB26-CCED-4D5B-986F-4C75814F430A}">
      <dgm:prSet/>
      <dgm:spPr/>
      <dgm:t>
        <a:bodyPr/>
        <a:lstStyle/>
        <a:p>
          <a:endParaRPr lang="ru-RU"/>
        </a:p>
      </dgm:t>
    </dgm:pt>
    <dgm:pt modelId="{D9A511BD-F3A3-42A0-877F-24D8464D727E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Простое и наглядное представление бюджета, бюджетного процесса</a:t>
          </a:r>
        </a:p>
      </dgm:t>
    </dgm:pt>
    <dgm:pt modelId="{DD6AD5A5-473A-4929-8988-251064C8766A}" type="parTrans" cxnId="{87DB3E00-975A-4441-B5CB-39A905271822}">
      <dgm:prSet/>
      <dgm:spPr/>
      <dgm:t>
        <a:bodyPr/>
        <a:lstStyle/>
        <a:p>
          <a:endParaRPr lang="ru-RU"/>
        </a:p>
      </dgm:t>
    </dgm:pt>
    <dgm:pt modelId="{D18116C1-DCFE-4B7B-AA9E-6A593E4C712D}" type="sibTrans" cxnId="{87DB3E00-975A-4441-B5CB-39A905271822}">
      <dgm:prSet/>
      <dgm:spPr/>
      <dgm:t>
        <a:bodyPr/>
        <a:lstStyle/>
        <a:p>
          <a:endParaRPr lang="ru-RU"/>
        </a:p>
      </dgm:t>
    </dgm:pt>
    <dgm:pt modelId="{56ECD8DE-A999-4D38-8BF4-6669A3C628EE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Бюджет –основные характеристики</a:t>
          </a:r>
        </a:p>
      </dgm:t>
    </dgm:pt>
    <dgm:pt modelId="{39523021-2530-48F4-82F6-AF392D30A7E0}" type="parTrans" cxnId="{A5D3BAEF-E3E1-4937-914D-C1523EAA171D}">
      <dgm:prSet/>
      <dgm:spPr/>
      <dgm:t>
        <a:bodyPr/>
        <a:lstStyle/>
        <a:p>
          <a:endParaRPr lang="ru-RU"/>
        </a:p>
      </dgm:t>
    </dgm:pt>
    <dgm:pt modelId="{22858C4E-18C2-441D-9A83-CD1499611378}" type="sibTrans" cxnId="{A5D3BAEF-E3E1-4937-914D-C1523EAA171D}">
      <dgm:prSet/>
      <dgm:spPr/>
      <dgm:t>
        <a:bodyPr/>
        <a:lstStyle/>
        <a:p>
          <a:endParaRPr lang="ru-RU"/>
        </a:p>
      </dgm:t>
    </dgm:pt>
    <dgm:pt modelId="{E6B7BCBB-CE4F-4A58-8D73-6193DDD0C73E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Сколько доходов и расходов в бюджете?</a:t>
          </a:r>
        </a:p>
      </dgm:t>
    </dgm:pt>
    <dgm:pt modelId="{7A7C6CA0-36E5-4E4C-81CD-9BDB18E6934E}" type="parTrans" cxnId="{2FE1E709-99E8-408D-8C33-A3B969BA071A}">
      <dgm:prSet/>
      <dgm:spPr/>
      <dgm:t>
        <a:bodyPr/>
        <a:lstStyle/>
        <a:p>
          <a:endParaRPr lang="ru-RU"/>
        </a:p>
      </dgm:t>
    </dgm:pt>
    <dgm:pt modelId="{87A62021-1F38-43F0-A01B-7BC4E77ED9C2}" type="sibTrans" cxnId="{2FE1E709-99E8-408D-8C33-A3B969BA071A}">
      <dgm:prSet/>
      <dgm:spPr/>
      <dgm:t>
        <a:bodyPr/>
        <a:lstStyle/>
        <a:p>
          <a:endParaRPr lang="ru-RU"/>
        </a:p>
      </dgm:t>
    </dgm:pt>
    <dgm:pt modelId="{FE0492C9-D3B3-4216-8E92-A19F266859E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Основные налоговые и неналоговые доходы.</a:t>
          </a:r>
        </a:p>
      </dgm:t>
    </dgm:pt>
    <dgm:pt modelId="{3FAC0DB7-A5A4-4FDE-8D75-44981F51DF61}" type="parTrans" cxnId="{547DE99B-2A73-4682-805F-EA748622BEEB}">
      <dgm:prSet/>
      <dgm:spPr/>
      <dgm:t>
        <a:bodyPr/>
        <a:lstStyle/>
        <a:p>
          <a:endParaRPr lang="ru-RU"/>
        </a:p>
      </dgm:t>
    </dgm:pt>
    <dgm:pt modelId="{C8D7224E-5517-42AC-8655-DFA646EC89A0}" type="sibTrans" cxnId="{547DE99B-2A73-4682-805F-EA748622BEEB}">
      <dgm:prSet/>
      <dgm:spPr/>
      <dgm:t>
        <a:bodyPr/>
        <a:lstStyle/>
        <a:p>
          <a:endParaRPr lang="ru-RU"/>
        </a:p>
      </dgm:t>
    </dgm:pt>
    <dgm:pt modelId="{C218F669-05B5-4CBE-852A-6F66562E475E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межбюджетные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трансферты.</a:t>
          </a:r>
        </a:p>
      </dgm:t>
    </dgm:pt>
    <dgm:pt modelId="{60F817AD-95F6-42F1-BF52-98D72E2BC556}" type="parTrans" cxnId="{F4C4C6C2-4695-473E-A11A-CE7C63AC48A6}">
      <dgm:prSet/>
      <dgm:spPr/>
      <dgm:t>
        <a:bodyPr/>
        <a:lstStyle/>
        <a:p>
          <a:endParaRPr lang="ru-RU"/>
        </a:p>
      </dgm:t>
    </dgm:pt>
    <dgm:pt modelId="{2C8FD03D-46F5-4ADE-9CC8-F443361952D9}" type="sibTrans" cxnId="{F4C4C6C2-4695-473E-A11A-CE7C63AC48A6}">
      <dgm:prSet/>
      <dgm:spPr/>
      <dgm:t>
        <a:bodyPr/>
        <a:lstStyle/>
        <a:p>
          <a:endParaRPr lang="ru-RU"/>
        </a:p>
      </dgm:t>
    </dgm:pt>
    <dgm:pt modelId="{19E79F0A-2452-4E13-9589-025708D4416C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Направление расходования бюджетных средств</a:t>
          </a:r>
        </a:p>
      </dgm:t>
    </dgm:pt>
    <dgm:pt modelId="{6E013B78-7A53-4D1A-AE50-577E73CD3C06}" type="parTrans" cxnId="{25F855EA-1F29-4A6A-9F7E-DF4E6E3E0BAA}">
      <dgm:prSet/>
      <dgm:spPr/>
      <dgm:t>
        <a:bodyPr/>
        <a:lstStyle/>
        <a:p>
          <a:endParaRPr lang="ru-RU"/>
        </a:p>
      </dgm:t>
    </dgm:pt>
    <dgm:pt modelId="{2BFF3F9A-FC04-49A9-BBE5-E5945990A9AC}" type="sibTrans" cxnId="{25F855EA-1F29-4A6A-9F7E-DF4E6E3E0BAA}">
      <dgm:prSet/>
      <dgm:spPr/>
      <dgm:t>
        <a:bodyPr/>
        <a:lstStyle/>
        <a:p>
          <a:endParaRPr lang="ru-RU"/>
        </a:p>
      </dgm:t>
    </dgm:pt>
    <dgm:pt modelId="{6C759543-663B-4681-9703-EEF79C0A488E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Куда направлены средства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бюджета?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93E758-3DA1-44D8-ADC9-8413159C7001}" type="parTrans" cxnId="{5ECF7394-B2E0-45E3-8F1A-E6CDC767F0B9}">
      <dgm:prSet/>
      <dgm:spPr/>
      <dgm:t>
        <a:bodyPr/>
        <a:lstStyle/>
        <a:p>
          <a:endParaRPr lang="ru-RU"/>
        </a:p>
      </dgm:t>
    </dgm:pt>
    <dgm:pt modelId="{313A288E-87AD-42D5-A22D-9DD4BB794D60}" type="sibTrans" cxnId="{5ECF7394-B2E0-45E3-8F1A-E6CDC767F0B9}">
      <dgm:prSet/>
      <dgm:spPr/>
      <dgm:t>
        <a:bodyPr/>
        <a:lstStyle/>
        <a:p>
          <a:endParaRPr lang="ru-RU"/>
        </a:p>
      </dgm:t>
    </dgm:pt>
    <dgm:pt modelId="{A5A47F19-40D9-417E-BADF-93D36C43A453}" type="pres">
      <dgm:prSet presAssocID="{AA9E5413-9C9E-4218-A073-ABB60A9BDD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FCF7B19-CED9-455F-9AB3-F05529A4C7CD}" type="pres">
      <dgm:prSet presAssocID="{AA9E5413-9C9E-4218-A073-ABB60A9BDD7E}" presName="Name1" presStyleCnt="0"/>
      <dgm:spPr/>
    </dgm:pt>
    <dgm:pt modelId="{FCA9BD99-2930-474C-A690-0606EBD1C05F}" type="pres">
      <dgm:prSet presAssocID="{AA9E5413-9C9E-4218-A073-ABB60A9BDD7E}" presName="cycle" presStyleCnt="0"/>
      <dgm:spPr/>
    </dgm:pt>
    <dgm:pt modelId="{5383166F-3D7E-4497-B25E-0D8CB53136EE}" type="pres">
      <dgm:prSet presAssocID="{AA9E5413-9C9E-4218-A073-ABB60A9BDD7E}" presName="srcNode" presStyleLbl="node1" presStyleIdx="0" presStyleCnt="3"/>
      <dgm:spPr/>
    </dgm:pt>
    <dgm:pt modelId="{D13E54B1-FEF6-4EAF-AF9F-51F24EB5122E}" type="pres">
      <dgm:prSet presAssocID="{AA9E5413-9C9E-4218-A073-ABB60A9BDD7E}" presName="conn" presStyleLbl="parChTrans1D2" presStyleIdx="0" presStyleCnt="1"/>
      <dgm:spPr/>
      <dgm:t>
        <a:bodyPr/>
        <a:lstStyle/>
        <a:p>
          <a:endParaRPr lang="ru-RU"/>
        </a:p>
      </dgm:t>
    </dgm:pt>
    <dgm:pt modelId="{D5A92DD1-350C-46F1-B02E-5BBE444B2EE5}" type="pres">
      <dgm:prSet presAssocID="{AA9E5413-9C9E-4218-A073-ABB60A9BDD7E}" presName="extraNode" presStyleLbl="node1" presStyleIdx="0" presStyleCnt="3"/>
      <dgm:spPr/>
    </dgm:pt>
    <dgm:pt modelId="{A403003E-798F-435A-AB7B-C236886AA553}" type="pres">
      <dgm:prSet presAssocID="{AA9E5413-9C9E-4218-A073-ABB60A9BDD7E}" presName="dstNode" presStyleLbl="node1" presStyleIdx="0" presStyleCnt="3"/>
      <dgm:spPr/>
    </dgm:pt>
    <dgm:pt modelId="{EEB19C9C-0ED5-4605-9376-40B0810E43EF}" type="pres">
      <dgm:prSet presAssocID="{DBDE02B0-E17E-44F7-AFAD-AFD8A96C60C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D711-2D01-4673-830F-86899E2716DE}" type="pres">
      <dgm:prSet presAssocID="{DBDE02B0-E17E-44F7-AFAD-AFD8A96C60C5}" presName="accent_1" presStyleCnt="0"/>
      <dgm:spPr/>
    </dgm:pt>
    <dgm:pt modelId="{9B5BE14E-2195-4542-9643-346D7E6C2159}" type="pres">
      <dgm:prSet presAssocID="{DBDE02B0-E17E-44F7-AFAD-AFD8A96C60C5}" presName="accentRepeatNode" presStyleLbl="solidFgAcc1" presStyleIdx="0" presStyleCnt="3"/>
      <dgm:spPr/>
    </dgm:pt>
    <dgm:pt modelId="{4F75B250-C20E-4027-B816-58D18DA470EE}" type="pres">
      <dgm:prSet presAssocID="{56ECD8DE-A999-4D38-8BF4-6669A3C628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42638-C04F-4A9C-ABE8-671F8CCBD490}" type="pres">
      <dgm:prSet presAssocID="{56ECD8DE-A999-4D38-8BF4-6669A3C628EE}" presName="accent_2" presStyleCnt="0"/>
      <dgm:spPr/>
    </dgm:pt>
    <dgm:pt modelId="{0F19C9A1-CB72-4FB9-BE76-FDF8301281FC}" type="pres">
      <dgm:prSet presAssocID="{56ECD8DE-A999-4D38-8BF4-6669A3C628EE}" presName="accentRepeatNode" presStyleLbl="solidFgAcc1" presStyleIdx="1" presStyleCnt="3"/>
      <dgm:spPr/>
    </dgm:pt>
    <dgm:pt modelId="{D8F8C301-94DD-47D3-AC49-B11036F009AB}" type="pres">
      <dgm:prSet presAssocID="{19E79F0A-2452-4E13-9589-025708D4416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E013E-0593-451E-8D0E-D97B1B2BDFB7}" type="pres">
      <dgm:prSet presAssocID="{19E79F0A-2452-4E13-9589-025708D4416C}" presName="accent_3" presStyleCnt="0"/>
      <dgm:spPr/>
    </dgm:pt>
    <dgm:pt modelId="{CAE8AB51-9268-4808-99E0-FFF33B56CABB}" type="pres">
      <dgm:prSet presAssocID="{19E79F0A-2452-4E13-9589-025708D4416C}" presName="accentRepeatNode" presStyleLbl="solidFgAcc1" presStyleIdx="2" presStyleCnt="3"/>
      <dgm:spPr/>
    </dgm:pt>
  </dgm:ptLst>
  <dgm:cxnLst>
    <dgm:cxn modelId="{E3E32CB4-2BB0-4E67-AF92-2444BB9ACB2B}" type="presOf" srcId="{C218F669-05B5-4CBE-852A-6F66562E475E}" destId="{4F75B250-C20E-4027-B816-58D18DA470EE}" srcOrd="0" destOrd="3" presId="urn:microsoft.com/office/officeart/2008/layout/VerticalCurvedList"/>
    <dgm:cxn modelId="{616CBF28-B25A-4197-A7BE-871D61CFD0F3}" type="presOf" srcId="{D9A511BD-F3A3-42A0-877F-24D8464D727E}" destId="{EEB19C9C-0ED5-4605-9376-40B0810E43EF}" srcOrd="0" destOrd="1" presId="urn:microsoft.com/office/officeart/2008/layout/VerticalCurvedList"/>
    <dgm:cxn modelId="{28E5EDE0-1503-435A-8A9E-AFCC3B523615}" type="presOf" srcId="{E6B7BCBB-CE4F-4A58-8D73-6193DDD0C73E}" destId="{4F75B250-C20E-4027-B816-58D18DA470EE}" srcOrd="0" destOrd="1" presId="urn:microsoft.com/office/officeart/2008/layout/VerticalCurvedList"/>
    <dgm:cxn modelId="{F4C4C6C2-4695-473E-A11A-CE7C63AC48A6}" srcId="{56ECD8DE-A999-4D38-8BF4-6669A3C628EE}" destId="{C218F669-05B5-4CBE-852A-6F66562E475E}" srcOrd="2" destOrd="0" parTransId="{60F817AD-95F6-42F1-BF52-98D72E2BC556}" sibTransId="{2C8FD03D-46F5-4ADE-9CC8-F443361952D9}"/>
    <dgm:cxn modelId="{DBDCCB26-CCED-4D5B-986F-4C75814F430A}" srcId="{AA9E5413-9C9E-4218-A073-ABB60A9BDD7E}" destId="{DBDE02B0-E17E-44F7-AFAD-AFD8A96C60C5}" srcOrd="0" destOrd="0" parTransId="{B943D6FD-6222-40DF-A2C8-AB4038B3B452}" sibTransId="{8BB3ADE5-081F-4A27-90BC-56F66DD43B5C}"/>
    <dgm:cxn modelId="{124F52D6-7CA0-4D71-ACBE-567E0C4E9004}" type="presOf" srcId="{AA9E5413-9C9E-4218-A073-ABB60A9BDD7E}" destId="{A5A47F19-40D9-417E-BADF-93D36C43A453}" srcOrd="0" destOrd="0" presId="urn:microsoft.com/office/officeart/2008/layout/VerticalCurvedList"/>
    <dgm:cxn modelId="{C4B0D58C-23C9-4A7F-9BB3-338D3562E738}" type="presOf" srcId="{FE0492C9-D3B3-4216-8E92-A19F266859E3}" destId="{4F75B250-C20E-4027-B816-58D18DA470EE}" srcOrd="0" destOrd="2" presId="urn:microsoft.com/office/officeart/2008/layout/VerticalCurvedList"/>
    <dgm:cxn modelId="{6BFD6EFB-F8C6-4730-8BF6-423019B08325}" type="presOf" srcId="{D18116C1-DCFE-4B7B-AA9E-6A593E4C712D}" destId="{D13E54B1-FEF6-4EAF-AF9F-51F24EB5122E}" srcOrd="0" destOrd="0" presId="urn:microsoft.com/office/officeart/2008/layout/VerticalCurvedList"/>
    <dgm:cxn modelId="{87DB3E00-975A-4441-B5CB-39A905271822}" srcId="{DBDE02B0-E17E-44F7-AFAD-AFD8A96C60C5}" destId="{D9A511BD-F3A3-42A0-877F-24D8464D727E}" srcOrd="0" destOrd="0" parTransId="{DD6AD5A5-473A-4929-8988-251064C8766A}" sibTransId="{D18116C1-DCFE-4B7B-AA9E-6A593E4C712D}"/>
    <dgm:cxn modelId="{D8A7774C-7593-419E-B55B-11BAB66616DB}" type="presOf" srcId="{19E79F0A-2452-4E13-9589-025708D4416C}" destId="{D8F8C301-94DD-47D3-AC49-B11036F009AB}" srcOrd="0" destOrd="0" presId="urn:microsoft.com/office/officeart/2008/layout/VerticalCurvedList"/>
    <dgm:cxn modelId="{2FE1E709-99E8-408D-8C33-A3B969BA071A}" srcId="{56ECD8DE-A999-4D38-8BF4-6669A3C628EE}" destId="{E6B7BCBB-CE4F-4A58-8D73-6193DDD0C73E}" srcOrd="0" destOrd="0" parTransId="{7A7C6CA0-36E5-4E4C-81CD-9BDB18E6934E}" sibTransId="{87A62021-1F38-43F0-A01B-7BC4E77ED9C2}"/>
    <dgm:cxn modelId="{25F855EA-1F29-4A6A-9F7E-DF4E6E3E0BAA}" srcId="{AA9E5413-9C9E-4218-A073-ABB60A9BDD7E}" destId="{19E79F0A-2452-4E13-9589-025708D4416C}" srcOrd="2" destOrd="0" parTransId="{6E013B78-7A53-4D1A-AE50-577E73CD3C06}" sibTransId="{2BFF3F9A-FC04-49A9-BBE5-E5945990A9AC}"/>
    <dgm:cxn modelId="{547DE99B-2A73-4682-805F-EA748622BEEB}" srcId="{56ECD8DE-A999-4D38-8BF4-6669A3C628EE}" destId="{FE0492C9-D3B3-4216-8E92-A19F266859E3}" srcOrd="1" destOrd="0" parTransId="{3FAC0DB7-A5A4-4FDE-8D75-44981F51DF61}" sibTransId="{C8D7224E-5517-42AC-8655-DFA646EC89A0}"/>
    <dgm:cxn modelId="{581787E6-E5C9-4347-9FF9-7F36DE787975}" type="presOf" srcId="{DBDE02B0-E17E-44F7-AFAD-AFD8A96C60C5}" destId="{EEB19C9C-0ED5-4605-9376-40B0810E43EF}" srcOrd="0" destOrd="0" presId="urn:microsoft.com/office/officeart/2008/layout/VerticalCurvedList"/>
    <dgm:cxn modelId="{A5D3BAEF-E3E1-4937-914D-C1523EAA171D}" srcId="{AA9E5413-9C9E-4218-A073-ABB60A9BDD7E}" destId="{56ECD8DE-A999-4D38-8BF4-6669A3C628EE}" srcOrd="1" destOrd="0" parTransId="{39523021-2530-48F4-82F6-AF392D30A7E0}" sibTransId="{22858C4E-18C2-441D-9A83-CD1499611378}"/>
    <dgm:cxn modelId="{5ECF7394-B2E0-45E3-8F1A-E6CDC767F0B9}" srcId="{19E79F0A-2452-4E13-9589-025708D4416C}" destId="{6C759543-663B-4681-9703-EEF79C0A488E}" srcOrd="0" destOrd="0" parTransId="{9793E758-3DA1-44D8-ADC9-8413159C7001}" sibTransId="{313A288E-87AD-42D5-A22D-9DD4BB794D60}"/>
    <dgm:cxn modelId="{F15B3A2A-DCD0-4A5B-8837-1C8235813923}" type="presOf" srcId="{56ECD8DE-A999-4D38-8BF4-6669A3C628EE}" destId="{4F75B250-C20E-4027-B816-58D18DA470EE}" srcOrd="0" destOrd="0" presId="urn:microsoft.com/office/officeart/2008/layout/VerticalCurvedList"/>
    <dgm:cxn modelId="{9BDD5737-1937-4BE3-A11E-B24C43CF2F4F}" type="presOf" srcId="{6C759543-663B-4681-9703-EEF79C0A488E}" destId="{D8F8C301-94DD-47D3-AC49-B11036F009AB}" srcOrd="0" destOrd="1" presId="urn:microsoft.com/office/officeart/2008/layout/VerticalCurvedList"/>
    <dgm:cxn modelId="{F162BCEE-E52E-45EB-99CF-1BFBE40F4EF6}" type="presParOf" srcId="{A5A47F19-40D9-417E-BADF-93D36C43A453}" destId="{3FCF7B19-CED9-455F-9AB3-F05529A4C7CD}" srcOrd="0" destOrd="0" presId="urn:microsoft.com/office/officeart/2008/layout/VerticalCurvedList"/>
    <dgm:cxn modelId="{705B77CD-0D84-45C4-BA02-B9CA18A4E1C8}" type="presParOf" srcId="{3FCF7B19-CED9-455F-9AB3-F05529A4C7CD}" destId="{FCA9BD99-2930-474C-A690-0606EBD1C05F}" srcOrd="0" destOrd="0" presId="urn:microsoft.com/office/officeart/2008/layout/VerticalCurvedList"/>
    <dgm:cxn modelId="{18E3038E-5763-4030-9198-0EA279C9FFAD}" type="presParOf" srcId="{FCA9BD99-2930-474C-A690-0606EBD1C05F}" destId="{5383166F-3D7E-4497-B25E-0D8CB53136EE}" srcOrd="0" destOrd="0" presId="urn:microsoft.com/office/officeart/2008/layout/VerticalCurvedList"/>
    <dgm:cxn modelId="{31FA8F15-9527-4E00-B664-D1F2D9F2E9D8}" type="presParOf" srcId="{FCA9BD99-2930-474C-A690-0606EBD1C05F}" destId="{D13E54B1-FEF6-4EAF-AF9F-51F24EB5122E}" srcOrd="1" destOrd="0" presId="urn:microsoft.com/office/officeart/2008/layout/VerticalCurvedList"/>
    <dgm:cxn modelId="{852CFF00-1191-43B0-BCC7-42A208E5BA6B}" type="presParOf" srcId="{FCA9BD99-2930-474C-A690-0606EBD1C05F}" destId="{D5A92DD1-350C-46F1-B02E-5BBE444B2EE5}" srcOrd="2" destOrd="0" presId="urn:microsoft.com/office/officeart/2008/layout/VerticalCurvedList"/>
    <dgm:cxn modelId="{7A780E92-FE1D-4903-A923-CCB447C68432}" type="presParOf" srcId="{FCA9BD99-2930-474C-A690-0606EBD1C05F}" destId="{A403003E-798F-435A-AB7B-C236886AA553}" srcOrd="3" destOrd="0" presId="urn:microsoft.com/office/officeart/2008/layout/VerticalCurvedList"/>
    <dgm:cxn modelId="{BCF5819E-2368-4CF3-805B-B240C1108601}" type="presParOf" srcId="{3FCF7B19-CED9-455F-9AB3-F05529A4C7CD}" destId="{EEB19C9C-0ED5-4605-9376-40B0810E43EF}" srcOrd="1" destOrd="0" presId="urn:microsoft.com/office/officeart/2008/layout/VerticalCurvedList"/>
    <dgm:cxn modelId="{D4EE4B98-9CDA-47AA-ACDD-DB85B6914526}" type="presParOf" srcId="{3FCF7B19-CED9-455F-9AB3-F05529A4C7CD}" destId="{8D82D711-2D01-4673-830F-86899E2716DE}" srcOrd="2" destOrd="0" presId="urn:microsoft.com/office/officeart/2008/layout/VerticalCurvedList"/>
    <dgm:cxn modelId="{541B6E26-7F55-4C07-BA46-2E016ECE6EB8}" type="presParOf" srcId="{8D82D711-2D01-4673-830F-86899E2716DE}" destId="{9B5BE14E-2195-4542-9643-346D7E6C2159}" srcOrd="0" destOrd="0" presId="urn:microsoft.com/office/officeart/2008/layout/VerticalCurvedList"/>
    <dgm:cxn modelId="{93965BCF-9FC9-4F54-BB45-AE6D05719A88}" type="presParOf" srcId="{3FCF7B19-CED9-455F-9AB3-F05529A4C7CD}" destId="{4F75B250-C20E-4027-B816-58D18DA470EE}" srcOrd="3" destOrd="0" presId="urn:microsoft.com/office/officeart/2008/layout/VerticalCurvedList"/>
    <dgm:cxn modelId="{358AD9DB-C5E0-48B1-BDCF-4AC4428B0C8C}" type="presParOf" srcId="{3FCF7B19-CED9-455F-9AB3-F05529A4C7CD}" destId="{FFF42638-C04F-4A9C-ABE8-671F8CCBD490}" srcOrd="4" destOrd="0" presId="urn:microsoft.com/office/officeart/2008/layout/VerticalCurvedList"/>
    <dgm:cxn modelId="{47916341-BFCF-42AD-BEA5-F95D97F7AFEC}" type="presParOf" srcId="{FFF42638-C04F-4A9C-ABE8-671F8CCBD490}" destId="{0F19C9A1-CB72-4FB9-BE76-FDF8301281FC}" srcOrd="0" destOrd="0" presId="urn:microsoft.com/office/officeart/2008/layout/VerticalCurvedList"/>
    <dgm:cxn modelId="{A6C0FEC5-E7DA-4074-8C00-AA17BF789644}" type="presParOf" srcId="{3FCF7B19-CED9-455F-9AB3-F05529A4C7CD}" destId="{D8F8C301-94DD-47D3-AC49-B11036F009AB}" srcOrd="5" destOrd="0" presId="urn:microsoft.com/office/officeart/2008/layout/VerticalCurvedList"/>
    <dgm:cxn modelId="{9552DDD8-D605-4013-9093-16147DE29630}" type="presParOf" srcId="{3FCF7B19-CED9-455F-9AB3-F05529A4C7CD}" destId="{40AE013E-0593-451E-8D0E-D97B1B2BDFB7}" srcOrd="6" destOrd="0" presId="urn:microsoft.com/office/officeart/2008/layout/VerticalCurvedList"/>
    <dgm:cxn modelId="{E9592684-5537-4EE9-B0AB-540F09B74C0E}" type="presParOf" srcId="{40AE013E-0593-451E-8D0E-D97B1B2BDFB7}" destId="{CAE8AB51-9268-4808-99E0-FFF33B56CA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F07FA-8084-4A85-9FBA-A75DCB0BC6AF}" type="doc">
      <dgm:prSet loTypeId="urn:microsoft.com/office/officeart/2005/8/layout/balance1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AD15F84-FE43-4E1E-9D81-5119CD975413}">
      <dgm:prSet phldrT="[Текст]"/>
      <dgm:spPr/>
      <dgm:t>
        <a:bodyPr/>
        <a:lstStyle/>
        <a:p>
          <a:r>
            <a:rPr lang="ru-RU" b="1" cap="none" spc="0" smtClean="0">
              <a:ln w="50800"/>
              <a:effectLst/>
            </a:rPr>
            <a:t>Доходы бюджета</a:t>
          </a:r>
          <a:endParaRPr lang="ru-RU" b="1" cap="none" spc="0" dirty="0">
            <a:ln w="50800"/>
            <a:effectLst/>
          </a:endParaRPr>
        </a:p>
      </dgm:t>
    </dgm:pt>
    <dgm:pt modelId="{48E8BA1E-1A7F-46C0-8641-E53AD6E724BC}" type="parTrans" cxnId="{877E4958-01F5-4461-BEBF-573B03C17C69}">
      <dgm:prSet/>
      <dgm:spPr/>
      <dgm:t>
        <a:bodyPr/>
        <a:lstStyle/>
        <a:p>
          <a:endParaRPr lang="ru-RU"/>
        </a:p>
      </dgm:t>
    </dgm:pt>
    <dgm:pt modelId="{A09D87CE-4D11-4C1E-A488-2AA6CB61C075}" type="sibTrans" cxnId="{877E4958-01F5-4461-BEBF-573B03C17C69}">
      <dgm:prSet/>
      <dgm:spPr/>
      <dgm:t>
        <a:bodyPr/>
        <a:lstStyle/>
        <a:p>
          <a:endParaRPr lang="ru-RU"/>
        </a:p>
      </dgm:t>
    </dgm:pt>
    <dgm:pt modelId="{D365FEE9-A16E-47D2-A6AD-14D3DCF66090}">
      <dgm:prSet phldrT="[Текст]" custT="1"/>
      <dgm:spPr/>
      <dgm:t>
        <a:bodyPr/>
        <a:lstStyle/>
        <a:p>
          <a:r>
            <a:rPr lang="ru-RU" sz="1600" b="1" cap="none" spc="0" smtClean="0">
              <a:ln w="50800"/>
              <a:effectLst/>
            </a:rPr>
            <a:t>Неналоговые доходы</a:t>
          </a:r>
          <a:endParaRPr lang="ru-RU" sz="1600" b="1" cap="none" spc="0" dirty="0">
            <a:ln w="50800"/>
            <a:effectLst/>
          </a:endParaRPr>
        </a:p>
      </dgm:t>
    </dgm:pt>
    <dgm:pt modelId="{E935C9A0-84AD-4CA3-98B5-33CB4EFA3412}" type="parTrans" cxnId="{A42BD4E7-E7D1-4B7A-B221-3E85019349D1}">
      <dgm:prSet/>
      <dgm:spPr/>
      <dgm:t>
        <a:bodyPr/>
        <a:lstStyle/>
        <a:p>
          <a:endParaRPr lang="ru-RU"/>
        </a:p>
      </dgm:t>
    </dgm:pt>
    <dgm:pt modelId="{EA9640C5-5657-481D-A9FF-FECD251E4164}" type="sibTrans" cxnId="{A42BD4E7-E7D1-4B7A-B221-3E85019349D1}">
      <dgm:prSet/>
      <dgm:spPr/>
      <dgm:t>
        <a:bodyPr/>
        <a:lstStyle/>
        <a:p>
          <a:endParaRPr lang="ru-RU"/>
        </a:p>
      </dgm:t>
    </dgm:pt>
    <dgm:pt modelId="{693343D0-6277-453D-8D9C-1E07B4C790B8}">
      <dgm:prSet phldrT="[Текст]" custT="1"/>
      <dgm:spPr/>
      <dgm:t>
        <a:bodyPr/>
        <a:lstStyle/>
        <a:p>
          <a:r>
            <a:rPr lang="ru-RU" sz="1600" b="1" cap="none" spc="0" smtClean="0">
              <a:ln w="50800"/>
              <a:effectLst/>
            </a:rPr>
            <a:t>Налоговые доходы</a:t>
          </a:r>
          <a:endParaRPr lang="ru-RU" sz="1600" b="1" cap="none" spc="0" dirty="0">
            <a:ln w="50800"/>
            <a:effectLst/>
          </a:endParaRPr>
        </a:p>
      </dgm:t>
    </dgm:pt>
    <dgm:pt modelId="{9F50B762-F709-4C63-AD0D-E046B40726CA}" type="parTrans" cxnId="{EA4B41F7-2F75-4694-88CC-31FCAF0E6A11}">
      <dgm:prSet/>
      <dgm:spPr/>
      <dgm:t>
        <a:bodyPr/>
        <a:lstStyle/>
        <a:p>
          <a:endParaRPr lang="ru-RU"/>
        </a:p>
      </dgm:t>
    </dgm:pt>
    <dgm:pt modelId="{61DB30A4-1019-475C-9D58-C313BD530E45}" type="sibTrans" cxnId="{EA4B41F7-2F75-4694-88CC-31FCAF0E6A11}">
      <dgm:prSet/>
      <dgm:spPr/>
      <dgm:t>
        <a:bodyPr/>
        <a:lstStyle/>
        <a:p>
          <a:endParaRPr lang="ru-RU"/>
        </a:p>
      </dgm:t>
    </dgm:pt>
    <dgm:pt modelId="{7174A996-3ACB-482E-9376-605843ABD51C}">
      <dgm:prSet phldrT="[Текст]"/>
      <dgm:spPr/>
      <dgm:t>
        <a:bodyPr/>
        <a:lstStyle/>
        <a:p>
          <a:r>
            <a:rPr lang="ru-RU" b="1" cap="none" spc="0" smtClean="0">
              <a:ln w="50800"/>
              <a:effectLst/>
            </a:rPr>
            <a:t>Расходы бюджета</a:t>
          </a:r>
          <a:endParaRPr lang="ru-RU" b="1" cap="none" spc="0" dirty="0">
            <a:ln w="50800"/>
            <a:effectLst/>
          </a:endParaRPr>
        </a:p>
      </dgm:t>
    </dgm:pt>
    <dgm:pt modelId="{07EBA919-037D-4B65-A11D-29FEFFC3262E}" type="parTrans" cxnId="{37888278-3B25-4CF0-8B8C-A9D041087121}">
      <dgm:prSet/>
      <dgm:spPr/>
      <dgm:t>
        <a:bodyPr/>
        <a:lstStyle/>
        <a:p>
          <a:endParaRPr lang="ru-RU"/>
        </a:p>
      </dgm:t>
    </dgm:pt>
    <dgm:pt modelId="{54C6264E-5BB0-44C3-85D4-7188C31154C5}" type="sibTrans" cxnId="{37888278-3B25-4CF0-8B8C-A9D041087121}">
      <dgm:prSet/>
      <dgm:spPr/>
      <dgm:t>
        <a:bodyPr/>
        <a:lstStyle/>
        <a:p>
          <a:endParaRPr lang="ru-RU"/>
        </a:p>
      </dgm:t>
    </dgm:pt>
    <dgm:pt modelId="{A50ED2AA-422D-402D-8930-DE07ABB48068}">
      <dgm:prSet phldrT="[Текст]" custT="1"/>
      <dgm:spPr/>
      <dgm:t>
        <a:bodyPr/>
        <a:lstStyle/>
        <a:p>
          <a:r>
            <a:rPr lang="ru-RU" sz="1600" b="1" cap="none" spc="0" smtClean="0">
              <a:ln w="50800"/>
              <a:effectLst/>
            </a:rPr>
            <a:t>Безвозмездные поступления</a:t>
          </a:r>
          <a:endParaRPr lang="ru-RU" sz="1600" b="1" cap="none" spc="0" dirty="0">
            <a:ln w="50800"/>
            <a:effectLst/>
          </a:endParaRPr>
        </a:p>
      </dgm:t>
    </dgm:pt>
    <dgm:pt modelId="{3A4815C5-731F-4310-BAA8-E2B89F575DB8}" type="parTrans" cxnId="{305F89CC-E36E-4F25-95FD-52B3F0C4BE36}">
      <dgm:prSet/>
      <dgm:spPr/>
      <dgm:t>
        <a:bodyPr/>
        <a:lstStyle/>
        <a:p>
          <a:endParaRPr lang="ru-RU"/>
        </a:p>
      </dgm:t>
    </dgm:pt>
    <dgm:pt modelId="{A2B528B0-C699-44CE-AFDB-9A97D91DE937}" type="sibTrans" cxnId="{305F89CC-E36E-4F25-95FD-52B3F0C4BE36}">
      <dgm:prSet/>
      <dgm:spPr/>
      <dgm:t>
        <a:bodyPr/>
        <a:lstStyle/>
        <a:p>
          <a:endParaRPr lang="ru-RU"/>
        </a:p>
      </dgm:t>
    </dgm:pt>
    <dgm:pt modelId="{40A292EB-58DF-439E-BE22-AFA9C6081696}">
      <dgm:prSet phldrT="[Текст]" custT="1"/>
      <dgm:spPr/>
      <dgm:t>
        <a:bodyPr/>
        <a:lstStyle/>
        <a:p>
          <a:r>
            <a:rPr lang="ru-RU" sz="1400" b="1" cap="none" spc="0" smtClean="0">
              <a:ln w="50800"/>
              <a:effectLst/>
            </a:rPr>
            <a:t>Решение вопросов местного значения</a:t>
          </a:r>
          <a:endParaRPr lang="ru-RU" sz="1400" b="1" cap="none" spc="0" dirty="0">
            <a:ln w="50800"/>
            <a:effectLst/>
          </a:endParaRPr>
        </a:p>
      </dgm:t>
    </dgm:pt>
    <dgm:pt modelId="{3A3C2EC1-D61D-44DC-8B8E-67BB40073453}" type="sibTrans" cxnId="{FAE6B639-736D-4481-B160-C4530B959679}">
      <dgm:prSet/>
      <dgm:spPr/>
      <dgm:t>
        <a:bodyPr/>
        <a:lstStyle/>
        <a:p>
          <a:endParaRPr lang="ru-RU"/>
        </a:p>
      </dgm:t>
    </dgm:pt>
    <dgm:pt modelId="{524EC7AB-D669-4286-B79E-FE8340E4BA27}" type="parTrans" cxnId="{FAE6B639-736D-4481-B160-C4530B959679}">
      <dgm:prSet/>
      <dgm:spPr/>
      <dgm:t>
        <a:bodyPr/>
        <a:lstStyle/>
        <a:p>
          <a:endParaRPr lang="ru-RU"/>
        </a:p>
      </dgm:t>
    </dgm:pt>
    <dgm:pt modelId="{9D6216D6-345A-4747-9235-52E026CE0F1C}">
      <dgm:prSet phldrT="[Текст]" custT="1"/>
      <dgm:spPr/>
      <dgm:t>
        <a:bodyPr/>
        <a:lstStyle/>
        <a:p>
          <a:r>
            <a:rPr lang="ru-RU" sz="1400" b="1" cap="none" spc="0" smtClean="0">
              <a:ln w="50800"/>
              <a:effectLst/>
            </a:rPr>
            <a:t>Решение вопросов по переданным полномочиям органами власти других уровней</a:t>
          </a:r>
          <a:endParaRPr lang="ru-RU" sz="1400" b="1" cap="none" spc="0" dirty="0">
            <a:ln w="50800"/>
            <a:effectLst/>
          </a:endParaRPr>
        </a:p>
      </dgm:t>
    </dgm:pt>
    <dgm:pt modelId="{8D170D5B-8633-4417-AE08-484228995AF6}" type="sibTrans" cxnId="{0E2C86F3-2852-420E-88EE-D71491C44726}">
      <dgm:prSet/>
      <dgm:spPr/>
      <dgm:t>
        <a:bodyPr/>
        <a:lstStyle/>
        <a:p>
          <a:endParaRPr lang="ru-RU"/>
        </a:p>
      </dgm:t>
    </dgm:pt>
    <dgm:pt modelId="{DC08A41E-2120-4C98-A6A1-2AA03B511CDC}" type="parTrans" cxnId="{0E2C86F3-2852-420E-88EE-D71491C44726}">
      <dgm:prSet/>
      <dgm:spPr/>
      <dgm:t>
        <a:bodyPr/>
        <a:lstStyle/>
        <a:p>
          <a:endParaRPr lang="ru-RU"/>
        </a:p>
      </dgm:t>
    </dgm:pt>
    <dgm:pt modelId="{6774679B-94E8-412C-B246-AE7A41C20113}">
      <dgm:prSet phldrT="[Текст]" custT="1"/>
      <dgm:spPr/>
      <dgm:t>
        <a:bodyPr/>
        <a:lstStyle/>
        <a:p>
          <a:r>
            <a:rPr lang="ru-RU" sz="1400" b="1" cap="none" spc="0" smtClean="0">
              <a:ln w="50800"/>
              <a:effectLst/>
            </a:rPr>
            <a:t>Решение иных вопросов</a:t>
          </a:r>
          <a:endParaRPr lang="ru-RU" sz="1400" b="1" cap="none" spc="0" dirty="0">
            <a:ln w="50800"/>
            <a:effectLst/>
          </a:endParaRPr>
        </a:p>
      </dgm:t>
    </dgm:pt>
    <dgm:pt modelId="{E9B0442E-1E43-4561-B961-71825C8ABDAC}" type="sibTrans" cxnId="{1D791AA0-52D7-46DE-B8D3-771036D330F3}">
      <dgm:prSet/>
      <dgm:spPr/>
      <dgm:t>
        <a:bodyPr/>
        <a:lstStyle/>
        <a:p>
          <a:endParaRPr lang="ru-RU"/>
        </a:p>
      </dgm:t>
    </dgm:pt>
    <dgm:pt modelId="{FA4E58A3-B6AA-455C-9BD2-519DE55F91EB}" type="parTrans" cxnId="{1D791AA0-52D7-46DE-B8D3-771036D330F3}">
      <dgm:prSet/>
      <dgm:spPr/>
      <dgm:t>
        <a:bodyPr/>
        <a:lstStyle/>
        <a:p>
          <a:endParaRPr lang="ru-RU"/>
        </a:p>
      </dgm:t>
    </dgm:pt>
    <dgm:pt modelId="{9F99A521-6D17-4A8E-97F3-92A002E78C11}" type="pres">
      <dgm:prSet presAssocID="{956F07FA-8084-4A85-9FBA-A75DCB0BC6A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4BDC9E-719B-403E-B75E-11D2610BF75D}" type="pres">
      <dgm:prSet presAssocID="{956F07FA-8084-4A85-9FBA-A75DCB0BC6AF}" presName="dummyMaxCanvas" presStyleCnt="0"/>
      <dgm:spPr/>
      <dgm:t>
        <a:bodyPr/>
        <a:lstStyle/>
        <a:p>
          <a:endParaRPr lang="ru-RU"/>
        </a:p>
      </dgm:t>
    </dgm:pt>
    <dgm:pt modelId="{221681C8-2E9D-44DE-B627-8B0108B1ECB8}" type="pres">
      <dgm:prSet presAssocID="{956F07FA-8084-4A85-9FBA-A75DCB0BC6AF}" presName="parentComposite" presStyleCnt="0"/>
      <dgm:spPr/>
      <dgm:t>
        <a:bodyPr/>
        <a:lstStyle/>
        <a:p>
          <a:endParaRPr lang="ru-RU"/>
        </a:p>
      </dgm:t>
    </dgm:pt>
    <dgm:pt modelId="{2DBE2F2F-4C3A-4316-B328-DD573897DC14}" type="pres">
      <dgm:prSet presAssocID="{956F07FA-8084-4A85-9FBA-A75DCB0BC6AF}" presName="parent1" presStyleLbl="alignAccFollowNode1" presStyleIdx="0" presStyleCnt="4" custScaleX="152779" custLinFactNeighborX="-35754" custLinFactNeighborY="-449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8A671CDB-89DD-4040-9B84-A8AD387E246B}" type="pres">
      <dgm:prSet presAssocID="{956F07FA-8084-4A85-9FBA-A75DCB0BC6AF}" presName="parent2" presStyleLbl="alignAccFollowNode1" presStyleIdx="1" presStyleCnt="4" custScaleX="147018" custLinFactNeighborX="43688" custLinFactNeighborY="-449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5275557-44FB-4251-A79B-216596BC95A2}" type="pres">
      <dgm:prSet presAssocID="{956F07FA-8084-4A85-9FBA-A75DCB0BC6AF}" presName="childrenComposite" presStyleCnt="0"/>
      <dgm:spPr/>
      <dgm:t>
        <a:bodyPr/>
        <a:lstStyle/>
        <a:p>
          <a:endParaRPr lang="ru-RU"/>
        </a:p>
      </dgm:t>
    </dgm:pt>
    <dgm:pt modelId="{26702F80-6F87-45F6-9041-D1E9B651F0C3}" type="pres">
      <dgm:prSet presAssocID="{956F07FA-8084-4A85-9FBA-A75DCB0BC6AF}" presName="dummyMaxCanvas_ChildArea" presStyleCnt="0"/>
      <dgm:spPr/>
      <dgm:t>
        <a:bodyPr/>
        <a:lstStyle/>
        <a:p>
          <a:endParaRPr lang="ru-RU"/>
        </a:p>
      </dgm:t>
    </dgm:pt>
    <dgm:pt modelId="{5BC49264-11AF-4DA0-9C00-B9DC78E7532C}" type="pres">
      <dgm:prSet presAssocID="{956F07FA-8084-4A85-9FBA-A75DCB0BC6AF}" presName="fulcrum" presStyleLbl="alignAccFollowNode1" presStyleIdx="2" presStyleCnt="4"/>
      <dgm:spPr/>
      <dgm:t>
        <a:bodyPr/>
        <a:lstStyle/>
        <a:p>
          <a:endParaRPr lang="ru-RU"/>
        </a:p>
      </dgm:t>
    </dgm:pt>
    <dgm:pt modelId="{0DB5EAF2-630C-45A6-BBC3-A4A674498EBF}" type="pres">
      <dgm:prSet presAssocID="{956F07FA-8084-4A85-9FBA-A75DCB0BC6AF}" presName="balance_3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C5C4C-2E88-4167-9420-DD1838A7C288}" type="pres">
      <dgm:prSet presAssocID="{956F07FA-8084-4A85-9FBA-A75DCB0BC6AF}" presName="right_33_1" presStyleLbl="node1" presStyleIdx="0" presStyleCnt="6" custScaleX="213641" custLinFactNeighborX="46234" custLinFactNeighborY="-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8BC45-00A5-4744-8A5C-C3C8873B9407}" type="pres">
      <dgm:prSet presAssocID="{956F07FA-8084-4A85-9FBA-A75DCB0BC6AF}" presName="right_33_2" presStyleLbl="node1" presStyleIdx="1" presStyleCnt="6" custScaleX="213641" custLinFactNeighborX="46234" custLinFactNeighborY="-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3B43D-CAD9-4B98-815B-72C9F60D9C29}" type="pres">
      <dgm:prSet presAssocID="{956F07FA-8084-4A85-9FBA-A75DCB0BC6AF}" presName="right_33_3" presStyleLbl="node1" presStyleIdx="2" presStyleCnt="6" custScaleX="213641" custLinFactNeighborX="46234" custLinFactNeighborY="-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F2576-5F14-46A2-8182-54E4612948BA}" type="pres">
      <dgm:prSet presAssocID="{956F07FA-8084-4A85-9FBA-A75DCB0BC6AF}" presName="left_33_1" presStyleLbl="node1" presStyleIdx="3" presStyleCnt="6" custScaleX="207190" custLinFactNeighborX="-44993" custLinFactNeighborY="4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3EDE9-9704-4C2E-8E1E-91595A151AFC}" type="pres">
      <dgm:prSet presAssocID="{956F07FA-8084-4A85-9FBA-A75DCB0BC6AF}" presName="left_33_2" presStyleLbl="node1" presStyleIdx="4" presStyleCnt="6" custScaleX="207190" custLinFactNeighborX="-44993" custLinFactNeighborY="4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5565F-0E05-4C28-95B6-6A5BA488C4BF}" type="pres">
      <dgm:prSet presAssocID="{956F07FA-8084-4A85-9FBA-A75DCB0BC6AF}" presName="left_33_3" presStyleLbl="node1" presStyleIdx="5" presStyleCnt="6" custScaleX="207189" custLinFactNeighborX="-44993" custLinFactNeighborY="4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BD4E7-E7D1-4B7A-B221-3E85019349D1}" srcId="{FAD15F84-FE43-4E1E-9D81-5119CD975413}" destId="{D365FEE9-A16E-47D2-A6AD-14D3DCF66090}" srcOrd="0" destOrd="0" parTransId="{E935C9A0-84AD-4CA3-98B5-33CB4EFA3412}" sibTransId="{EA9640C5-5657-481D-A9FF-FECD251E4164}"/>
    <dgm:cxn modelId="{31B67F32-C477-4919-90C6-3BC77C24B6D3}" type="presOf" srcId="{6774679B-94E8-412C-B246-AE7A41C20113}" destId="{E4FC5C4C-2E88-4167-9420-DD1838A7C288}" srcOrd="0" destOrd="0" presId="urn:microsoft.com/office/officeart/2005/8/layout/balance1"/>
    <dgm:cxn modelId="{34113F5C-4922-429A-8979-40BA4EC738EA}" type="presOf" srcId="{FAD15F84-FE43-4E1E-9D81-5119CD975413}" destId="{2DBE2F2F-4C3A-4316-B328-DD573897DC14}" srcOrd="0" destOrd="0" presId="urn:microsoft.com/office/officeart/2005/8/layout/balance1"/>
    <dgm:cxn modelId="{EA4B41F7-2F75-4694-88CC-31FCAF0E6A11}" srcId="{FAD15F84-FE43-4E1E-9D81-5119CD975413}" destId="{693343D0-6277-453D-8D9C-1E07B4C790B8}" srcOrd="1" destOrd="0" parTransId="{9F50B762-F709-4C63-AD0D-E046B40726CA}" sibTransId="{61DB30A4-1019-475C-9D58-C313BD530E45}"/>
    <dgm:cxn modelId="{37888278-3B25-4CF0-8B8C-A9D041087121}" srcId="{956F07FA-8084-4A85-9FBA-A75DCB0BC6AF}" destId="{7174A996-3ACB-482E-9376-605843ABD51C}" srcOrd="1" destOrd="0" parTransId="{07EBA919-037D-4B65-A11D-29FEFFC3262E}" sibTransId="{54C6264E-5BB0-44C3-85D4-7188C31154C5}"/>
    <dgm:cxn modelId="{877E4958-01F5-4461-BEBF-573B03C17C69}" srcId="{956F07FA-8084-4A85-9FBA-A75DCB0BC6AF}" destId="{FAD15F84-FE43-4E1E-9D81-5119CD975413}" srcOrd="0" destOrd="0" parTransId="{48E8BA1E-1A7F-46C0-8641-E53AD6E724BC}" sibTransId="{A09D87CE-4D11-4C1E-A488-2AA6CB61C075}"/>
    <dgm:cxn modelId="{305F89CC-E36E-4F25-95FD-52B3F0C4BE36}" srcId="{FAD15F84-FE43-4E1E-9D81-5119CD975413}" destId="{A50ED2AA-422D-402D-8930-DE07ABB48068}" srcOrd="2" destOrd="0" parTransId="{3A4815C5-731F-4310-BAA8-E2B89F575DB8}" sibTransId="{A2B528B0-C699-44CE-AFDB-9A97D91DE937}"/>
    <dgm:cxn modelId="{27580F05-A740-40A5-88ED-327CDD66A121}" type="presOf" srcId="{D365FEE9-A16E-47D2-A6AD-14D3DCF66090}" destId="{9C2F2576-5F14-46A2-8182-54E4612948BA}" srcOrd="0" destOrd="0" presId="urn:microsoft.com/office/officeart/2005/8/layout/balance1"/>
    <dgm:cxn modelId="{1D791AA0-52D7-46DE-B8D3-771036D330F3}" srcId="{7174A996-3ACB-482E-9376-605843ABD51C}" destId="{6774679B-94E8-412C-B246-AE7A41C20113}" srcOrd="0" destOrd="0" parTransId="{FA4E58A3-B6AA-455C-9BD2-519DE55F91EB}" sibTransId="{E9B0442E-1E43-4561-B961-71825C8ABDAC}"/>
    <dgm:cxn modelId="{8AFB0AB7-28C8-4D0B-A5F3-70886BFE33CE}" type="presOf" srcId="{9D6216D6-345A-4747-9235-52E026CE0F1C}" destId="{9348BC45-00A5-4744-8A5C-C3C8873B9407}" srcOrd="0" destOrd="0" presId="urn:microsoft.com/office/officeart/2005/8/layout/balance1"/>
    <dgm:cxn modelId="{AC7A51D6-DDF0-48F6-B82A-C17FF43E76A6}" type="presOf" srcId="{693343D0-6277-453D-8D9C-1E07B4C790B8}" destId="{60C3EDE9-9704-4C2E-8E1E-91595A151AFC}" srcOrd="0" destOrd="0" presId="urn:microsoft.com/office/officeart/2005/8/layout/balance1"/>
    <dgm:cxn modelId="{65C95BD4-5F01-42EE-B9F7-5AA8B66A2FBA}" type="presOf" srcId="{40A292EB-58DF-439E-BE22-AFA9C6081696}" destId="{FA83B43D-CAD9-4B98-815B-72C9F60D9C29}" srcOrd="0" destOrd="0" presId="urn:microsoft.com/office/officeart/2005/8/layout/balance1"/>
    <dgm:cxn modelId="{4A9D6EAA-4A59-4EEE-BF11-6709E7720468}" type="presOf" srcId="{956F07FA-8084-4A85-9FBA-A75DCB0BC6AF}" destId="{9F99A521-6D17-4A8E-97F3-92A002E78C11}" srcOrd="0" destOrd="0" presId="urn:microsoft.com/office/officeart/2005/8/layout/balance1"/>
    <dgm:cxn modelId="{31DED0A6-2196-46E0-AC4F-DEFB7EF0BF6D}" type="presOf" srcId="{A50ED2AA-422D-402D-8930-DE07ABB48068}" destId="{2395565F-0E05-4C28-95B6-6A5BA488C4BF}" srcOrd="0" destOrd="0" presId="urn:microsoft.com/office/officeart/2005/8/layout/balance1"/>
    <dgm:cxn modelId="{FAE6B639-736D-4481-B160-C4530B959679}" srcId="{7174A996-3ACB-482E-9376-605843ABD51C}" destId="{40A292EB-58DF-439E-BE22-AFA9C6081696}" srcOrd="2" destOrd="0" parTransId="{524EC7AB-D669-4286-B79E-FE8340E4BA27}" sibTransId="{3A3C2EC1-D61D-44DC-8B8E-67BB40073453}"/>
    <dgm:cxn modelId="{C0D1BA20-EF05-4C92-8B89-8C99659EDFBB}" type="presOf" srcId="{7174A996-3ACB-482E-9376-605843ABD51C}" destId="{8A671CDB-89DD-4040-9B84-A8AD387E246B}" srcOrd="0" destOrd="0" presId="urn:microsoft.com/office/officeart/2005/8/layout/balance1"/>
    <dgm:cxn modelId="{0E2C86F3-2852-420E-88EE-D71491C44726}" srcId="{7174A996-3ACB-482E-9376-605843ABD51C}" destId="{9D6216D6-345A-4747-9235-52E026CE0F1C}" srcOrd="1" destOrd="0" parTransId="{DC08A41E-2120-4C98-A6A1-2AA03B511CDC}" sibTransId="{8D170D5B-8633-4417-AE08-484228995AF6}"/>
    <dgm:cxn modelId="{9EF933EE-ECED-41F0-8D47-0F6946B89619}" type="presParOf" srcId="{9F99A521-6D17-4A8E-97F3-92A002E78C11}" destId="{A54BDC9E-719B-403E-B75E-11D2610BF75D}" srcOrd="0" destOrd="0" presId="urn:microsoft.com/office/officeart/2005/8/layout/balance1"/>
    <dgm:cxn modelId="{3DA22643-0614-408A-A986-EF5D2CF5487A}" type="presParOf" srcId="{9F99A521-6D17-4A8E-97F3-92A002E78C11}" destId="{221681C8-2E9D-44DE-B627-8B0108B1ECB8}" srcOrd="1" destOrd="0" presId="urn:microsoft.com/office/officeart/2005/8/layout/balance1"/>
    <dgm:cxn modelId="{A3C8FF7C-4E8B-4825-9608-35A0F906C728}" type="presParOf" srcId="{221681C8-2E9D-44DE-B627-8B0108B1ECB8}" destId="{2DBE2F2F-4C3A-4316-B328-DD573897DC14}" srcOrd="0" destOrd="0" presId="urn:microsoft.com/office/officeart/2005/8/layout/balance1"/>
    <dgm:cxn modelId="{4B5E70AA-9681-45A1-BEEE-E22FF152BF82}" type="presParOf" srcId="{221681C8-2E9D-44DE-B627-8B0108B1ECB8}" destId="{8A671CDB-89DD-4040-9B84-A8AD387E246B}" srcOrd="1" destOrd="0" presId="urn:microsoft.com/office/officeart/2005/8/layout/balance1"/>
    <dgm:cxn modelId="{0632DA32-E48B-4E97-A9D6-094BFE498967}" type="presParOf" srcId="{9F99A521-6D17-4A8E-97F3-92A002E78C11}" destId="{E5275557-44FB-4251-A79B-216596BC95A2}" srcOrd="2" destOrd="0" presId="urn:microsoft.com/office/officeart/2005/8/layout/balance1"/>
    <dgm:cxn modelId="{5FB2AC7F-9DAA-4D00-879B-5A57AF3EE766}" type="presParOf" srcId="{E5275557-44FB-4251-A79B-216596BC95A2}" destId="{26702F80-6F87-45F6-9041-D1E9B651F0C3}" srcOrd="0" destOrd="0" presId="urn:microsoft.com/office/officeart/2005/8/layout/balance1"/>
    <dgm:cxn modelId="{602A75C8-09AF-4C87-801C-BC2665C045CE}" type="presParOf" srcId="{E5275557-44FB-4251-A79B-216596BC95A2}" destId="{5BC49264-11AF-4DA0-9C00-B9DC78E7532C}" srcOrd="1" destOrd="0" presId="urn:microsoft.com/office/officeart/2005/8/layout/balance1"/>
    <dgm:cxn modelId="{04BC622D-D6FB-4392-91D8-92FE2179C46A}" type="presParOf" srcId="{E5275557-44FB-4251-A79B-216596BC95A2}" destId="{0DB5EAF2-630C-45A6-BBC3-A4A674498EBF}" srcOrd="2" destOrd="0" presId="urn:microsoft.com/office/officeart/2005/8/layout/balance1"/>
    <dgm:cxn modelId="{8AD61B5C-E2B4-4A90-BBF8-B79022F1CB31}" type="presParOf" srcId="{E5275557-44FB-4251-A79B-216596BC95A2}" destId="{E4FC5C4C-2E88-4167-9420-DD1838A7C288}" srcOrd="3" destOrd="0" presId="urn:microsoft.com/office/officeart/2005/8/layout/balance1"/>
    <dgm:cxn modelId="{818526AE-E691-495B-956F-D0B018CF6E9D}" type="presParOf" srcId="{E5275557-44FB-4251-A79B-216596BC95A2}" destId="{9348BC45-00A5-4744-8A5C-C3C8873B9407}" srcOrd="4" destOrd="0" presId="urn:microsoft.com/office/officeart/2005/8/layout/balance1"/>
    <dgm:cxn modelId="{4E0D89A4-DBFA-4EB2-9194-5F61BA3DCFD5}" type="presParOf" srcId="{E5275557-44FB-4251-A79B-216596BC95A2}" destId="{FA83B43D-CAD9-4B98-815B-72C9F60D9C29}" srcOrd="5" destOrd="0" presId="urn:microsoft.com/office/officeart/2005/8/layout/balance1"/>
    <dgm:cxn modelId="{B191370A-4186-433D-B21C-EEB07ADA6DB2}" type="presParOf" srcId="{E5275557-44FB-4251-A79B-216596BC95A2}" destId="{9C2F2576-5F14-46A2-8182-54E4612948BA}" srcOrd="6" destOrd="0" presId="urn:microsoft.com/office/officeart/2005/8/layout/balance1"/>
    <dgm:cxn modelId="{DBA9491E-AC79-410F-AA26-EB4CE285400A}" type="presParOf" srcId="{E5275557-44FB-4251-A79B-216596BC95A2}" destId="{60C3EDE9-9704-4C2E-8E1E-91595A151AFC}" srcOrd="7" destOrd="0" presId="urn:microsoft.com/office/officeart/2005/8/layout/balance1"/>
    <dgm:cxn modelId="{1CDE1395-7D6C-4DC4-82A1-4409BA692F34}" type="presParOf" srcId="{E5275557-44FB-4251-A79B-216596BC95A2}" destId="{2395565F-0E05-4C28-95B6-6A5BA488C4BF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CBD3AD-6DD5-4D6F-BD3E-A21562AAA0EC}" type="doc">
      <dgm:prSet loTypeId="urn:microsoft.com/office/officeart/2005/8/layout/cycle4" loCatId="cycle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C9D751E-00A1-4FCB-BB71-812803DE8D86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Бюджетный процесс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216E224-CB7D-4288-8434-9ADBEA5A8D47}" type="parTrans" cxnId="{2E172CC1-752E-496F-9655-150E3ADD9F1B}">
      <dgm:prSet/>
      <dgm:spPr/>
      <dgm:t>
        <a:bodyPr/>
        <a:lstStyle/>
        <a:p>
          <a:endParaRPr lang="ru-RU"/>
        </a:p>
      </dgm:t>
    </dgm:pt>
    <dgm:pt modelId="{0B9E1840-F285-4E74-BC94-D7124918ABB0}" type="sibTrans" cxnId="{2E172CC1-752E-496F-9655-150E3ADD9F1B}">
      <dgm:prSet/>
      <dgm:spPr/>
      <dgm:t>
        <a:bodyPr/>
        <a:lstStyle/>
        <a:p>
          <a:endParaRPr lang="ru-RU"/>
        </a:p>
      </dgm:t>
    </dgm:pt>
    <dgm:pt modelId="{756A5E7E-265A-4C1C-A9CE-6A580C1818CE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Составление и рассмотрение проекта бюджета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691B3D5-E057-4079-B17E-9477144C4E8C}" type="parTrans" cxnId="{2247D5EC-7012-4F0D-9A2F-79FE3FEED042}">
      <dgm:prSet/>
      <dgm:spPr/>
      <dgm:t>
        <a:bodyPr/>
        <a:lstStyle/>
        <a:p>
          <a:endParaRPr lang="ru-RU"/>
        </a:p>
      </dgm:t>
    </dgm:pt>
    <dgm:pt modelId="{1BA03595-C2DA-4BC8-9E9E-CDA10D820511}" type="sibTrans" cxnId="{2247D5EC-7012-4F0D-9A2F-79FE3FEED042}">
      <dgm:prSet/>
      <dgm:spPr/>
      <dgm:t>
        <a:bodyPr/>
        <a:lstStyle/>
        <a:p>
          <a:endParaRPr lang="ru-RU"/>
        </a:p>
      </dgm:t>
    </dgm:pt>
    <dgm:pt modelId="{4C0674C9-41AB-4A90-9A06-B40651FA0A5C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Утверждение и исполнение бюджета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56EEC5D-C9BB-4B1D-9543-418110D3CD27}" type="parTrans" cxnId="{BF6E3178-AB9B-470C-BE8D-6E0851B98669}">
      <dgm:prSet/>
      <dgm:spPr/>
      <dgm:t>
        <a:bodyPr/>
        <a:lstStyle/>
        <a:p>
          <a:endParaRPr lang="ru-RU"/>
        </a:p>
      </dgm:t>
    </dgm:pt>
    <dgm:pt modelId="{5D873172-8A81-47C8-8DAE-EB90A3AC15C8}" type="sibTrans" cxnId="{BF6E3178-AB9B-470C-BE8D-6E0851B98669}">
      <dgm:prSet/>
      <dgm:spPr/>
      <dgm:t>
        <a:bodyPr/>
        <a:lstStyle/>
        <a:p>
          <a:endParaRPr lang="ru-RU"/>
        </a:p>
      </dgm:t>
    </dgm:pt>
    <dgm:pt modelId="{E3E51139-1CBB-43B9-AEE4-95FAF5216A56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Контроль за исполнением бюджета и бюджетный учет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79CFE9E-3AF1-46FE-96D4-6CAB1A76721C}" type="parTrans" cxnId="{8D06943E-472A-424A-9D15-F77FD8835DA9}">
      <dgm:prSet/>
      <dgm:spPr/>
      <dgm:t>
        <a:bodyPr/>
        <a:lstStyle/>
        <a:p>
          <a:endParaRPr lang="ru-RU"/>
        </a:p>
      </dgm:t>
    </dgm:pt>
    <dgm:pt modelId="{841A9D2B-6A32-4D80-9751-328EDE9593C0}" type="sibTrans" cxnId="{8D06943E-472A-424A-9D15-F77FD8835DA9}">
      <dgm:prSet/>
      <dgm:spPr/>
      <dgm:t>
        <a:bodyPr/>
        <a:lstStyle/>
        <a:p>
          <a:endParaRPr lang="ru-RU"/>
        </a:p>
      </dgm:t>
    </dgm:pt>
    <dgm:pt modelId="{2C07294E-90A5-473A-B217-485D02E63B78}">
      <dgm:prSet phldrT="[Текст]" custT="1"/>
      <dgm:spPr/>
      <dgm:t>
        <a:bodyPr/>
        <a:lstStyle/>
        <a:p>
          <a:endParaRPr lang="ru-RU"/>
        </a:p>
      </dgm:t>
    </dgm:pt>
    <dgm:pt modelId="{F68D7EA1-8B25-4EEA-AAB8-0D8F457C46E0}" type="parTrans" cxnId="{3F2299E7-9826-457B-ACEF-DBAB28F6B477}">
      <dgm:prSet/>
      <dgm:spPr/>
      <dgm:t>
        <a:bodyPr/>
        <a:lstStyle/>
        <a:p>
          <a:endParaRPr lang="ru-RU"/>
        </a:p>
      </dgm:t>
    </dgm:pt>
    <dgm:pt modelId="{E000A997-6853-4E89-B8F6-A5020C64DDB6}" type="sibTrans" cxnId="{3F2299E7-9826-457B-ACEF-DBAB28F6B477}">
      <dgm:prSet/>
      <dgm:spPr/>
      <dgm:t>
        <a:bodyPr/>
        <a:lstStyle/>
        <a:p>
          <a:endParaRPr lang="ru-RU"/>
        </a:p>
      </dgm:t>
    </dgm:pt>
    <dgm:pt modelId="{F0AD7302-6E06-486B-80E8-745136548AB5}" type="pres">
      <dgm:prSet presAssocID="{23CBD3AD-6DD5-4D6F-BD3E-A21562AAA0E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3C2B90-B56A-4173-8634-FA1AE23958E7}" type="pres">
      <dgm:prSet presAssocID="{23CBD3AD-6DD5-4D6F-BD3E-A21562AAA0EC}" presName="children" presStyleCnt="0"/>
      <dgm:spPr/>
    </dgm:pt>
    <dgm:pt modelId="{FE2A59D0-D78B-466C-B541-05FFFE8EDC26}" type="pres">
      <dgm:prSet presAssocID="{23CBD3AD-6DD5-4D6F-BD3E-A21562AAA0EC}" presName="childPlaceholder" presStyleCnt="0"/>
      <dgm:spPr/>
    </dgm:pt>
    <dgm:pt modelId="{50673E5C-E3B6-4FF7-8FEA-FA395A136507}" type="pres">
      <dgm:prSet presAssocID="{23CBD3AD-6DD5-4D6F-BD3E-A21562AAA0EC}" presName="circle" presStyleCnt="0"/>
      <dgm:spPr/>
    </dgm:pt>
    <dgm:pt modelId="{633108DB-9F3C-432A-86A6-90A6F51A90EE}" type="pres">
      <dgm:prSet presAssocID="{23CBD3AD-6DD5-4D6F-BD3E-A21562AAA0E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459EB-CF73-4D79-91D2-C28682DBD038}" type="pres">
      <dgm:prSet presAssocID="{23CBD3AD-6DD5-4D6F-BD3E-A21562AAA0E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9931A-C529-4F74-BBA6-05F7D28134DB}" type="pres">
      <dgm:prSet presAssocID="{23CBD3AD-6DD5-4D6F-BD3E-A21562AAA0E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A03BC-A8A0-4C01-A4B9-906C3408301A}" type="pres">
      <dgm:prSet presAssocID="{23CBD3AD-6DD5-4D6F-BD3E-A21562AAA0E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4675E-137D-4CE7-846E-893BEF67F0C8}" type="pres">
      <dgm:prSet presAssocID="{23CBD3AD-6DD5-4D6F-BD3E-A21562AAA0EC}" presName="quadrantPlaceholder" presStyleCnt="0"/>
      <dgm:spPr/>
    </dgm:pt>
    <dgm:pt modelId="{D3333FB2-068D-441B-B624-90C4A88CC639}" type="pres">
      <dgm:prSet presAssocID="{23CBD3AD-6DD5-4D6F-BD3E-A21562AAA0EC}" presName="center1" presStyleLbl="fgShp" presStyleIdx="0" presStyleCnt="2"/>
      <dgm:spPr/>
    </dgm:pt>
    <dgm:pt modelId="{456F3E4A-A3BD-4FF1-8943-1825FBEBA6CF}" type="pres">
      <dgm:prSet presAssocID="{23CBD3AD-6DD5-4D6F-BD3E-A21562AAA0EC}" presName="center2" presStyleLbl="fgShp" presStyleIdx="1" presStyleCnt="2"/>
      <dgm:spPr/>
    </dgm:pt>
  </dgm:ptLst>
  <dgm:cxnLst>
    <dgm:cxn modelId="{2E172CC1-752E-496F-9655-150E3ADD9F1B}" srcId="{23CBD3AD-6DD5-4D6F-BD3E-A21562AAA0EC}" destId="{5C9D751E-00A1-4FCB-BB71-812803DE8D86}" srcOrd="0" destOrd="0" parTransId="{B216E224-CB7D-4288-8434-9ADBEA5A8D47}" sibTransId="{0B9E1840-F285-4E74-BC94-D7124918ABB0}"/>
    <dgm:cxn modelId="{41897BB6-B488-418A-BACA-A24E113BF964}" type="presOf" srcId="{5C9D751E-00A1-4FCB-BB71-812803DE8D86}" destId="{633108DB-9F3C-432A-86A6-90A6F51A90EE}" srcOrd="0" destOrd="0" presId="urn:microsoft.com/office/officeart/2005/8/layout/cycle4"/>
    <dgm:cxn modelId="{DCFA7208-43C3-48AC-848C-646B6796B357}" type="presOf" srcId="{E3E51139-1CBB-43B9-AEE4-95FAF5216A56}" destId="{790A03BC-A8A0-4C01-A4B9-906C3408301A}" srcOrd="0" destOrd="0" presId="urn:microsoft.com/office/officeart/2005/8/layout/cycle4"/>
    <dgm:cxn modelId="{BF6E3178-AB9B-470C-BE8D-6E0851B98669}" srcId="{23CBD3AD-6DD5-4D6F-BD3E-A21562AAA0EC}" destId="{4C0674C9-41AB-4A90-9A06-B40651FA0A5C}" srcOrd="2" destOrd="0" parTransId="{756EEC5D-C9BB-4B1D-9543-418110D3CD27}" sibTransId="{5D873172-8A81-47C8-8DAE-EB90A3AC15C8}"/>
    <dgm:cxn modelId="{659B7961-38BE-408C-A623-80E08039BBFF}" type="presOf" srcId="{23CBD3AD-6DD5-4D6F-BD3E-A21562AAA0EC}" destId="{F0AD7302-6E06-486B-80E8-745136548AB5}" srcOrd="0" destOrd="0" presId="urn:microsoft.com/office/officeart/2005/8/layout/cycle4"/>
    <dgm:cxn modelId="{870738EA-3379-4174-96A5-F5D290C47E6A}" type="presOf" srcId="{4C0674C9-41AB-4A90-9A06-B40651FA0A5C}" destId="{A0C9931A-C529-4F74-BBA6-05F7D28134DB}" srcOrd="0" destOrd="0" presId="urn:microsoft.com/office/officeart/2005/8/layout/cycle4"/>
    <dgm:cxn modelId="{AAE538EC-A9C7-4F8D-8BB6-4200B61D6AEC}" type="presOf" srcId="{756A5E7E-265A-4C1C-A9CE-6A580C1818CE}" destId="{AD1459EB-CF73-4D79-91D2-C28682DBD038}" srcOrd="0" destOrd="0" presId="urn:microsoft.com/office/officeart/2005/8/layout/cycle4"/>
    <dgm:cxn modelId="{3F2299E7-9826-457B-ACEF-DBAB28F6B477}" srcId="{23CBD3AD-6DD5-4D6F-BD3E-A21562AAA0EC}" destId="{2C07294E-90A5-473A-B217-485D02E63B78}" srcOrd="4" destOrd="0" parTransId="{F68D7EA1-8B25-4EEA-AAB8-0D8F457C46E0}" sibTransId="{E000A997-6853-4E89-B8F6-A5020C64DDB6}"/>
    <dgm:cxn modelId="{2247D5EC-7012-4F0D-9A2F-79FE3FEED042}" srcId="{23CBD3AD-6DD5-4D6F-BD3E-A21562AAA0EC}" destId="{756A5E7E-265A-4C1C-A9CE-6A580C1818CE}" srcOrd="1" destOrd="0" parTransId="{8691B3D5-E057-4079-B17E-9477144C4E8C}" sibTransId="{1BA03595-C2DA-4BC8-9E9E-CDA10D820511}"/>
    <dgm:cxn modelId="{8D06943E-472A-424A-9D15-F77FD8835DA9}" srcId="{23CBD3AD-6DD5-4D6F-BD3E-A21562AAA0EC}" destId="{E3E51139-1CBB-43B9-AEE4-95FAF5216A56}" srcOrd="3" destOrd="0" parTransId="{379CFE9E-3AF1-46FE-96D4-6CAB1A76721C}" sibTransId="{841A9D2B-6A32-4D80-9751-328EDE9593C0}"/>
    <dgm:cxn modelId="{A26D81A4-3D33-4BB3-A4FD-643DE20CD310}" type="presParOf" srcId="{F0AD7302-6E06-486B-80E8-745136548AB5}" destId="{1B3C2B90-B56A-4173-8634-FA1AE23958E7}" srcOrd="0" destOrd="0" presId="urn:microsoft.com/office/officeart/2005/8/layout/cycle4"/>
    <dgm:cxn modelId="{5715F478-F7DC-4FA2-8833-EA47092775CD}" type="presParOf" srcId="{1B3C2B90-B56A-4173-8634-FA1AE23958E7}" destId="{FE2A59D0-D78B-466C-B541-05FFFE8EDC26}" srcOrd="0" destOrd="0" presId="urn:microsoft.com/office/officeart/2005/8/layout/cycle4"/>
    <dgm:cxn modelId="{E9E34774-78D5-4CDD-968E-DE5079F1134B}" type="presParOf" srcId="{F0AD7302-6E06-486B-80E8-745136548AB5}" destId="{50673E5C-E3B6-4FF7-8FEA-FA395A136507}" srcOrd="1" destOrd="0" presId="urn:microsoft.com/office/officeart/2005/8/layout/cycle4"/>
    <dgm:cxn modelId="{4D48D970-9D78-4F8C-B0D8-7AB8BC9B59E4}" type="presParOf" srcId="{50673E5C-E3B6-4FF7-8FEA-FA395A136507}" destId="{633108DB-9F3C-432A-86A6-90A6F51A90EE}" srcOrd="0" destOrd="0" presId="urn:microsoft.com/office/officeart/2005/8/layout/cycle4"/>
    <dgm:cxn modelId="{0A27E5EB-0547-4CE9-9E7E-67C681BD8E00}" type="presParOf" srcId="{50673E5C-E3B6-4FF7-8FEA-FA395A136507}" destId="{AD1459EB-CF73-4D79-91D2-C28682DBD038}" srcOrd="1" destOrd="0" presId="urn:microsoft.com/office/officeart/2005/8/layout/cycle4"/>
    <dgm:cxn modelId="{A53C7D4A-0C1F-45BB-9E90-7600B01B3EB5}" type="presParOf" srcId="{50673E5C-E3B6-4FF7-8FEA-FA395A136507}" destId="{A0C9931A-C529-4F74-BBA6-05F7D28134DB}" srcOrd="2" destOrd="0" presId="urn:microsoft.com/office/officeart/2005/8/layout/cycle4"/>
    <dgm:cxn modelId="{BE615EB7-6503-46BB-A8B1-202BFE79F0DB}" type="presParOf" srcId="{50673E5C-E3B6-4FF7-8FEA-FA395A136507}" destId="{790A03BC-A8A0-4C01-A4B9-906C3408301A}" srcOrd="3" destOrd="0" presId="urn:microsoft.com/office/officeart/2005/8/layout/cycle4"/>
    <dgm:cxn modelId="{0F716C62-7CC4-41A6-AAE3-07B81E7839DD}" type="presParOf" srcId="{50673E5C-E3B6-4FF7-8FEA-FA395A136507}" destId="{C174675E-137D-4CE7-846E-893BEF67F0C8}" srcOrd="4" destOrd="0" presId="urn:microsoft.com/office/officeart/2005/8/layout/cycle4"/>
    <dgm:cxn modelId="{EF9F2613-9626-4302-8F37-6DEE42FE02EC}" type="presParOf" srcId="{F0AD7302-6E06-486B-80E8-745136548AB5}" destId="{D3333FB2-068D-441B-B624-90C4A88CC639}" srcOrd="2" destOrd="0" presId="urn:microsoft.com/office/officeart/2005/8/layout/cycle4"/>
    <dgm:cxn modelId="{21AE19E5-CEF4-4590-89E7-48E2C81DDF12}" type="presParOf" srcId="{F0AD7302-6E06-486B-80E8-745136548AB5}" destId="{456F3E4A-A3BD-4FF1-8943-1825FBEBA6C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9B98ED-8951-42AE-A3D9-92A88698DBF0}" type="doc">
      <dgm:prSet loTypeId="urn:microsoft.com/office/officeart/2005/8/layout/equation2" loCatId="process" qsTypeId="urn:microsoft.com/office/officeart/2005/8/quickstyle/3d3" qsCatId="3D" csTypeId="urn:microsoft.com/office/officeart/2005/8/colors/colorful5" csCatId="colorful" phldr="1"/>
      <dgm:spPr/>
    </dgm:pt>
    <dgm:pt modelId="{D85C32FF-C38F-4AD9-96F0-78ED80DEDECA}">
      <dgm:prSet phldrT="[Текст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b="1" cap="none" spc="0" smtClean="0">
              <a:ln w="50800"/>
              <a:effectLst/>
            </a:rPr>
            <a:t>Налоговые доходы</a:t>
          </a:r>
          <a:endParaRPr lang="ru-RU" b="1" cap="none" spc="0" dirty="0">
            <a:ln w="50800"/>
            <a:effectLst/>
          </a:endParaRPr>
        </a:p>
      </dgm:t>
    </dgm:pt>
    <dgm:pt modelId="{7234FB05-47DE-4FCF-93C2-548165F82B58}" type="parTrans" cxnId="{DD4BA0DB-426D-4555-8945-BFB17055117B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2FC1F1F8-BDEB-4C03-80C0-A86D757B46DE}" type="sibTrans" cxnId="{DD4BA0DB-426D-4555-8945-BFB17055117B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7B79965C-2B15-414D-89CA-C1DD25CE722D}">
      <dgm:prSet phldrT="[Текст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b="1" cap="none" spc="0" dirty="0" smtClean="0">
              <a:ln w="50800"/>
              <a:effectLst/>
            </a:rPr>
            <a:t>Безвозмездные поступления</a:t>
          </a:r>
          <a:endParaRPr lang="ru-RU" b="1" cap="none" spc="0" dirty="0">
            <a:ln w="50800"/>
            <a:effectLst/>
          </a:endParaRPr>
        </a:p>
      </dgm:t>
    </dgm:pt>
    <dgm:pt modelId="{0C63434D-AF92-48F3-8B4A-616461FC40A5}" type="parTrans" cxnId="{3CF83B44-CC7B-4F9F-B759-2BBA5C642282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5108A439-118F-4A44-902F-05D072521607}" type="sibTrans" cxnId="{3CF83B44-CC7B-4F9F-B759-2BBA5C642282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1F812EE7-B6A1-4A02-ABF2-C4D0DD8D7BA5}">
      <dgm:prSet phldrT="[Текст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b="1" cap="none" spc="0" smtClean="0">
              <a:ln w="50800"/>
              <a:effectLst/>
            </a:rPr>
            <a:t>ВСЕГО ДОХОДЫ</a:t>
          </a:r>
          <a:endParaRPr lang="ru-RU" b="1" cap="none" spc="0" dirty="0">
            <a:ln w="50800"/>
            <a:effectLst/>
          </a:endParaRPr>
        </a:p>
      </dgm:t>
    </dgm:pt>
    <dgm:pt modelId="{3A31B96B-8FAD-43D0-97ED-2132C0C32A89}" type="parTrans" cxnId="{A36F544E-549C-40EB-A78F-A35BB7D3111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0FBAA186-A907-4D34-8300-969D6E22462A}" type="sibTrans" cxnId="{A36F544E-549C-40EB-A78F-A35BB7D3111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A885924E-D75A-4165-9961-33B44EF55B1A}">
      <dgm:prSet phldrT="[Текст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b="1" cap="none" spc="0" smtClean="0">
              <a:ln w="50800"/>
              <a:effectLst/>
            </a:rPr>
            <a:t>Неналоговые доходы</a:t>
          </a:r>
          <a:endParaRPr lang="ru-RU" b="1" cap="none" spc="0" dirty="0">
            <a:ln w="50800"/>
            <a:effectLst/>
          </a:endParaRPr>
        </a:p>
      </dgm:t>
    </dgm:pt>
    <dgm:pt modelId="{631307AB-D2EF-4179-B20B-796353BF2513}" type="parTrans" cxnId="{6ECC1006-D7F3-44BF-BE50-1F9AB22191E8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74939412-74B1-4DC7-8EE2-CB747E39E445}" type="sibTrans" cxnId="{6ECC1006-D7F3-44BF-BE50-1F9AB22191E8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0EEC0FD6-8566-4A78-A4E0-664CEC5F51A8}" type="pres">
      <dgm:prSet presAssocID="{4E9B98ED-8951-42AE-A3D9-92A88698DBF0}" presName="Name0" presStyleCnt="0">
        <dgm:presLayoutVars>
          <dgm:dir/>
          <dgm:resizeHandles val="exact"/>
        </dgm:presLayoutVars>
      </dgm:prSet>
      <dgm:spPr/>
    </dgm:pt>
    <dgm:pt modelId="{D6059FEF-1064-457C-8104-7D30EA124320}" type="pres">
      <dgm:prSet presAssocID="{4E9B98ED-8951-42AE-A3D9-92A88698DBF0}" presName="vNodes" presStyleCnt="0"/>
      <dgm:spPr/>
    </dgm:pt>
    <dgm:pt modelId="{99647706-B57B-4D48-9E75-5A4D3328E93C}" type="pres">
      <dgm:prSet presAssocID="{D85C32FF-C38F-4AD9-96F0-78ED80DEDECA}" presName="node" presStyleLbl="node1" presStyleIdx="0" presStyleCnt="4" custScaleX="475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4573E-83BF-4901-94B8-368B86C97D06}" type="pres">
      <dgm:prSet presAssocID="{2FC1F1F8-BDEB-4C03-80C0-A86D757B46DE}" presName="spacerT" presStyleCnt="0"/>
      <dgm:spPr/>
    </dgm:pt>
    <dgm:pt modelId="{9622318E-E645-412B-BC48-2AF8673A6744}" type="pres">
      <dgm:prSet presAssocID="{2FC1F1F8-BDEB-4C03-80C0-A86D757B46D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25ABA28-324D-4BB9-BB37-1BB59C497CD0}" type="pres">
      <dgm:prSet presAssocID="{2FC1F1F8-BDEB-4C03-80C0-A86D757B46DE}" presName="spacerB" presStyleCnt="0"/>
      <dgm:spPr/>
    </dgm:pt>
    <dgm:pt modelId="{BDDA7AF1-A3FB-4B86-ACF8-A6E63F3CE945}" type="pres">
      <dgm:prSet presAssocID="{A885924E-D75A-4165-9961-33B44EF55B1A}" presName="node" presStyleLbl="node1" presStyleIdx="1" presStyleCnt="4" custScaleX="475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A0318-9A10-40BD-A47A-1794F210C4D9}" type="pres">
      <dgm:prSet presAssocID="{74939412-74B1-4DC7-8EE2-CB747E39E445}" presName="spacerT" presStyleCnt="0"/>
      <dgm:spPr/>
    </dgm:pt>
    <dgm:pt modelId="{58E34220-23B4-4647-BCAE-63B6AB962F8A}" type="pres">
      <dgm:prSet presAssocID="{74939412-74B1-4DC7-8EE2-CB747E39E44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7AD9061-FCE5-451B-B1CC-28FBA9B2C84F}" type="pres">
      <dgm:prSet presAssocID="{74939412-74B1-4DC7-8EE2-CB747E39E445}" presName="spacerB" presStyleCnt="0"/>
      <dgm:spPr/>
    </dgm:pt>
    <dgm:pt modelId="{BADFB164-023D-4A1A-95BD-3B14D5C63CB3}" type="pres">
      <dgm:prSet presAssocID="{7B79965C-2B15-414D-89CA-C1DD25CE722D}" presName="node" presStyleLbl="node1" presStyleIdx="2" presStyleCnt="4" custScaleX="475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73559-CFF5-4282-BF98-4A1B65BEE2C6}" type="pres">
      <dgm:prSet presAssocID="{4E9B98ED-8951-42AE-A3D9-92A88698DBF0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49B4941F-B2B0-412F-8A9A-F85E747C9F4D}" type="pres">
      <dgm:prSet presAssocID="{4E9B98ED-8951-42AE-A3D9-92A88698DBF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C967627-75D6-43AB-9343-77AE7C021264}" type="pres">
      <dgm:prSet presAssocID="{4E9B98ED-8951-42AE-A3D9-92A88698DBF0}" presName="lastNode" presStyleLbl="node1" presStyleIdx="3" presStyleCnt="4" custScaleX="185421" custScaleY="172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5A60C-EFD3-4FCF-B9DF-4FE5E0F7FBE7}" type="presOf" srcId="{1F812EE7-B6A1-4A02-ABF2-C4D0DD8D7BA5}" destId="{EC967627-75D6-43AB-9343-77AE7C021264}" srcOrd="0" destOrd="0" presId="urn:microsoft.com/office/officeart/2005/8/layout/equation2"/>
    <dgm:cxn modelId="{479F9CAC-D9B5-44F5-88ED-A2CC491D223C}" type="presOf" srcId="{5108A439-118F-4A44-902F-05D072521607}" destId="{D9E73559-CFF5-4282-BF98-4A1B65BEE2C6}" srcOrd="0" destOrd="0" presId="urn:microsoft.com/office/officeart/2005/8/layout/equation2"/>
    <dgm:cxn modelId="{D13530EF-F1C7-4774-A204-774DB71E47A8}" type="presOf" srcId="{D85C32FF-C38F-4AD9-96F0-78ED80DEDECA}" destId="{99647706-B57B-4D48-9E75-5A4D3328E93C}" srcOrd="0" destOrd="0" presId="urn:microsoft.com/office/officeart/2005/8/layout/equation2"/>
    <dgm:cxn modelId="{985C85B9-7F5C-4A4A-9C0A-8F72F33F50B7}" type="presOf" srcId="{A885924E-D75A-4165-9961-33B44EF55B1A}" destId="{BDDA7AF1-A3FB-4B86-ACF8-A6E63F3CE945}" srcOrd="0" destOrd="0" presId="urn:microsoft.com/office/officeart/2005/8/layout/equation2"/>
    <dgm:cxn modelId="{0AB341C8-8DEA-4D4E-AD3B-F7C2D7EBBB3D}" type="presOf" srcId="{74939412-74B1-4DC7-8EE2-CB747E39E445}" destId="{58E34220-23B4-4647-BCAE-63B6AB962F8A}" srcOrd="0" destOrd="0" presId="urn:microsoft.com/office/officeart/2005/8/layout/equation2"/>
    <dgm:cxn modelId="{DD4BA0DB-426D-4555-8945-BFB17055117B}" srcId="{4E9B98ED-8951-42AE-A3D9-92A88698DBF0}" destId="{D85C32FF-C38F-4AD9-96F0-78ED80DEDECA}" srcOrd="0" destOrd="0" parTransId="{7234FB05-47DE-4FCF-93C2-548165F82B58}" sibTransId="{2FC1F1F8-BDEB-4C03-80C0-A86D757B46DE}"/>
    <dgm:cxn modelId="{EC7C6CDA-BB8C-4F99-90A5-5FFD3BFD169D}" type="presOf" srcId="{4E9B98ED-8951-42AE-A3D9-92A88698DBF0}" destId="{0EEC0FD6-8566-4A78-A4E0-664CEC5F51A8}" srcOrd="0" destOrd="0" presId="urn:microsoft.com/office/officeart/2005/8/layout/equation2"/>
    <dgm:cxn modelId="{3CF83B44-CC7B-4F9F-B759-2BBA5C642282}" srcId="{4E9B98ED-8951-42AE-A3D9-92A88698DBF0}" destId="{7B79965C-2B15-414D-89CA-C1DD25CE722D}" srcOrd="2" destOrd="0" parTransId="{0C63434D-AF92-48F3-8B4A-616461FC40A5}" sibTransId="{5108A439-118F-4A44-902F-05D072521607}"/>
    <dgm:cxn modelId="{5E9921F1-2E49-4D49-A62F-43D30F7143A2}" type="presOf" srcId="{5108A439-118F-4A44-902F-05D072521607}" destId="{49B4941F-B2B0-412F-8A9A-F85E747C9F4D}" srcOrd="1" destOrd="0" presId="urn:microsoft.com/office/officeart/2005/8/layout/equation2"/>
    <dgm:cxn modelId="{6ECC1006-D7F3-44BF-BE50-1F9AB22191E8}" srcId="{4E9B98ED-8951-42AE-A3D9-92A88698DBF0}" destId="{A885924E-D75A-4165-9961-33B44EF55B1A}" srcOrd="1" destOrd="0" parTransId="{631307AB-D2EF-4179-B20B-796353BF2513}" sibTransId="{74939412-74B1-4DC7-8EE2-CB747E39E445}"/>
    <dgm:cxn modelId="{AEB17561-F75D-4013-8BC3-C4BB2E75434F}" type="presOf" srcId="{7B79965C-2B15-414D-89CA-C1DD25CE722D}" destId="{BADFB164-023D-4A1A-95BD-3B14D5C63CB3}" srcOrd="0" destOrd="0" presId="urn:microsoft.com/office/officeart/2005/8/layout/equation2"/>
    <dgm:cxn modelId="{94BCD2F6-BAD8-4FB8-BC96-CCD5B5567E97}" type="presOf" srcId="{2FC1F1F8-BDEB-4C03-80C0-A86D757B46DE}" destId="{9622318E-E645-412B-BC48-2AF8673A6744}" srcOrd="0" destOrd="0" presId="urn:microsoft.com/office/officeart/2005/8/layout/equation2"/>
    <dgm:cxn modelId="{A36F544E-549C-40EB-A78F-A35BB7D31114}" srcId="{4E9B98ED-8951-42AE-A3D9-92A88698DBF0}" destId="{1F812EE7-B6A1-4A02-ABF2-C4D0DD8D7BA5}" srcOrd="3" destOrd="0" parTransId="{3A31B96B-8FAD-43D0-97ED-2132C0C32A89}" sibTransId="{0FBAA186-A907-4D34-8300-969D6E22462A}"/>
    <dgm:cxn modelId="{0CE3D380-B5A8-4B13-8147-A668266B5E38}" type="presParOf" srcId="{0EEC0FD6-8566-4A78-A4E0-664CEC5F51A8}" destId="{D6059FEF-1064-457C-8104-7D30EA124320}" srcOrd="0" destOrd="0" presId="urn:microsoft.com/office/officeart/2005/8/layout/equation2"/>
    <dgm:cxn modelId="{5149AF60-A420-41D5-8E1B-8FE192368DE4}" type="presParOf" srcId="{D6059FEF-1064-457C-8104-7D30EA124320}" destId="{99647706-B57B-4D48-9E75-5A4D3328E93C}" srcOrd="0" destOrd="0" presId="urn:microsoft.com/office/officeart/2005/8/layout/equation2"/>
    <dgm:cxn modelId="{A57CCE39-D3EC-4A73-B514-9BF2B3AD17ED}" type="presParOf" srcId="{D6059FEF-1064-457C-8104-7D30EA124320}" destId="{BA44573E-83BF-4901-94B8-368B86C97D06}" srcOrd="1" destOrd="0" presId="urn:microsoft.com/office/officeart/2005/8/layout/equation2"/>
    <dgm:cxn modelId="{8056363D-F907-4870-A2EF-A16B6229E129}" type="presParOf" srcId="{D6059FEF-1064-457C-8104-7D30EA124320}" destId="{9622318E-E645-412B-BC48-2AF8673A6744}" srcOrd="2" destOrd="0" presId="urn:microsoft.com/office/officeart/2005/8/layout/equation2"/>
    <dgm:cxn modelId="{BF3C4F84-EE00-447D-964C-9FF2A2CCA967}" type="presParOf" srcId="{D6059FEF-1064-457C-8104-7D30EA124320}" destId="{D25ABA28-324D-4BB9-BB37-1BB59C497CD0}" srcOrd="3" destOrd="0" presId="urn:microsoft.com/office/officeart/2005/8/layout/equation2"/>
    <dgm:cxn modelId="{2B67298A-03C2-4E6F-9346-D9B6762DAC10}" type="presParOf" srcId="{D6059FEF-1064-457C-8104-7D30EA124320}" destId="{BDDA7AF1-A3FB-4B86-ACF8-A6E63F3CE945}" srcOrd="4" destOrd="0" presId="urn:microsoft.com/office/officeart/2005/8/layout/equation2"/>
    <dgm:cxn modelId="{53A2908F-91C9-4013-88A8-51FA50CF5A05}" type="presParOf" srcId="{D6059FEF-1064-457C-8104-7D30EA124320}" destId="{85CA0318-9A10-40BD-A47A-1794F210C4D9}" srcOrd="5" destOrd="0" presId="urn:microsoft.com/office/officeart/2005/8/layout/equation2"/>
    <dgm:cxn modelId="{BEA33CC1-3AEF-4115-82DF-C7D67803FA2A}" type="presParOf" srcId="{D6059FEF-1064-457C-8104-7D30EA124320}" destId="{58E34220-23B4-4647-BCAE-63B6AB962F8A}" srcOrd="6" destOrd="0" presId="urn:microsoft.com/office/officeart/2005/8/layout/equation2"/>
    <dgm:cxn modelId="{7C72D2CA-B290-4628-8AB7-B0CFE2969090}" type="presParOf" srcId="{D6059FEF-1064-457C-8104-7D30EA124320}" destId="{D7AD9061-FCE5-451B-B1CC-28FBA9B2C84F}" srcOrd="7" destOrd="0" presId="urn:microsoft.com/office/officeart/2005/8/layout/equation2"/>
    <dgm:cxn modelId="{E963BEEB-CBC1-4D6C-86F2-9F5B73CAE3BF}" type="presParOf" srcId="{D6059FEF-1064-457C-8104-7D30EA124320}" destId="{BADFB164-023D-4A1A-95BD-3B14D5C63CB3}" srcOrd="8" destOrd="0" presId="urn:microsoft.com/office/officeart/2005/8/layout/equation2"/>
    <dgm:cxn modelId="{C3B1D19B-7D9A-4DFD-A4E8-8614753F0CBC}" type="presParOf" srcId="{0EEC0FD6-8566-4A78-A4E0-664CEC5F51A8}" destId="{D9E73559-CFF5-4282-BF98-4A1B65BEE2C6}" srcOrd="1" destOrd="0" presId="urn:microsoft.com/office/officeart/2005/8/layout/equation2"/>
    <dgm:cxn modelId="{EC6BF5AB-D17B-48D4-A608-D08D47B192C8}" type="presParOf" srcId="{D9E73559-CFF5-4282-BF98-4A1B65BEE2C6}" destId="{49B4941F-B2B0-412F-8A9A-F85E747C9F4D}" srcOrd="0" destOrd="0" presId="urn:microsoft.com/office/officeart/2005/8/layout/equation2"/>
    <dgm:cxn modelId="{8456F8EF-4D9B-47E9-8DBC-20ED57DBF05C}" type="presParOf" srcId="{0EEC0FD6-8566-4A78-A4E0-664CEC5F51A8}" destId="{EC967627-75D6-43AB-9343-77AE7C02126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32340B-D376-4EEC-BF2F-1B4BF3DE1A71}" type="doc">
      <dgm:prSet loTypeId="urn:microsoft.com/office/officeart/2009/3/layout/Snapshot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ACE26C-98B6-4087-80BB-1B5BC6E964F7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just"/>
          <a:r>
            <a:rPr lang="ru-RU" sz="1800" b="1" cap="none" spc="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rPr>
            <a:t>Ведомственная структура расходов бюджета - распределение бюджетных ассигнований, предусмотренных законом (решением) о бюджете, по главным распорядителям бюджетных средств, разделам, подразделам, целевым статьям, группам (группам и подгруппам) видов расходов бюджетов либо по главным распорядителям бюджетных средств, разделам, подразделам и (или) целевым статьям (государственным (муниципальным) программам и непрограммным направлениям деятельности), группам (группам и подгруппам) видов расходов классификации расходов бюджетов</a:t>
          </a:r>
        </a:p>
        <a:p>
          <a:pPr algn="just"/>
          <a:r>
            <a:rPr lang="ru-RU" sz="1400" b="1" i="1" cap="none" spc="0" dirty="0" smtClean="0">
              <a:ln w="50800"/>
              <a:solidFill>
                <a:schemeClr val="accent2">
                  <a:lumMod val="50000"/>
                </a:schemeClr>
              </a:solidFill>
              <a:effectLst/>
            </a:rPr>
            <a:t>«Бюджетный кодекс Российской Федерации» от 31.07.1998 N 145-ФЗ </a:t>
          </a:r>
          <a:endParaRPr lang="ru-RU" sz="1400" b="1" cap="none" spc="0" dirty="0">
            <a:ln w="50800"/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E838296C-330F-4B70-B62D-24F0F626C229}" type="parTrans" cxnId="{19A1202C-0AC7-4159-AB5F-B23023056B18}">
      <dgm:prSet/>
      <dgm:spPr/>
      <dgm:t>
        <a:bodyPr/>
        <a:lstStyle/>
        <a:p>
          <a:endParaRPr lang="ru-RU"/>
        </a:p>
      </dgm:t>
    </dgm:pt>
    <dgm:pt modelId="{3589444F-F0F0-45EC-A2D2-33CCC331973F}" type="sibTrans" cxnId="{19A1202C-0AC7-4159-AB5F-B23023056B18}">
      <dgm:prSet/>
      <dgm:spPr/>
      <dgm:t>
        <a:bodyPr/>
        <a:lstStyle/>
        <a:p>
          <a:endParaRPr lang="ru-RU"/>
        </a:p>
      </dgm:t>
    </dgm:pt>
    <dgm:pt modelId="{A1CC19A3-718A-49D6-AD25-3CAB8BC3389E}" type="pres">
      <dgm:prSet presAssocID="{B232340B-D376-4EEC-BF2F-1B4BF3DE1A7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1BB3ED9-FD9C-4D3E-8AE0-9F66BE8818B6}" type="pres">
      <dgm:prSet presAssocID="{B3ACE26C-98B6-4087-80BB-1B5BC6E964F7}" presName="composite" presStyleCnt="0"/>
      <dgm:spPr/>
      <dgm:t>
        <a:bodyPr/>
        <a:lstStyle/>
        <a:p>
          <a:endParaRPr lang="ru-RU"/>
        </a:p>
      </dgm:t>
    </dgm:pt>
    <dgm:pt modelId="{A0013D46-2E75-43BB-8E8F-F7023ACF7C24}" type="pres">
      <dgm:prSet presAssocID="{B3ACE26C-98B6-4087-80BB-1B5BC6E964F7}" presName="ParentAccentShape" presStyleLbl="trBgShp" presStyleIdx="0" presStyleCnt="1" custScaleX="211275" custScaleY="207334"/>
      <dgm:spPr/>
      <dgm:t>
        <a:bodyPr/>
        <a:lstStyle/>
        <a:p>
          <a:endParaRPr lang="ru-RU"/>
        </a:p>
      </dgm:t>
    </dgm:pt>
    <dgm:pt modelId="{9A2A3D7F-3A55-445B-B5B0-E02B2C3E2F21}" type="pres">
      <dgm:prSet presAssocID="{B3ACE26C-98B6-4087-80BB-1B5BC6E964F7}" presName="ParentText" presStyleLbl="revTx" presStyleIdx="0" presStyleCnt="2" custScaleX="183343" custScaleY="811815" custLinFactNeighborX="8702" custLinFactNeighborY="687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58CC-DFE8-4F63-A98B-668CEB2B8D59}" type="pres">
      <dgm:prSet presAssocID="{B3ACE26C-98B6-4087-80BB-1B5BC6E964F7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B0163BD-990F-4B88-981A-A47BDDD3E7FF}" type="pres">
      <dgm:prSet presAssocID="{B3ACE26C-98B6-4087-80BB-1B5BC6E964F7}" presName="ChildAccentShape" presStyleLbl="trBgShp" presStyleIdx="0" presStyleCnt="1"/>
      <dgm:spPr/>
      <dgm:t>
        <a:bodyPr/>
        <a:lstStyle/>
        <a:p>
          <a:endParaRPr lang="ru-RU"/>
        </a:p>
      </dgm:t>
    </dgm:pt>
    <dgm:pt modelId="{244F2967-9484-4C51-8C2C-562A1FAC14F7}" type="pres">
      <dgm:prSet presAssocID="{B3ACE26C-98B6-4087-80BB-1B5BC6E964F7}" presName="Image" presStyleLbl="alignImgPlace1" presStyleIdx="0" presStyleCnt="1" custScaleX="75464" custScaleY="90469" custLinFactNeighborX="-57339" custLinFactNeighborY="-321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</dgm:ptLst>
  <dgm:cxnLst>
    <dgm:cxn modelId="{19A1202C-0AC7-4159-AB5F-B23023056B18}" srcId="{B232340B-D376-4EEC-BF2F-1B4BF3DE1A71}" destId="{B3ACE26C-98B6-4087-80BB-1B5BC6E964F7}" srcOrd="0" destOrd="0" parTransId="{E838296C-330F-4B70-B62D-24F0F626C229}" sibTransId="{3589444F-F0F0-45EC-A2D2-33CCC331973F}"/>
    <dgm:cxn modelId="{00569569-919E-4D23-A197-D9EB2FA9FDC8}" type="presOf" srcId="{B3ACE26C-98B6-4087-80BB-1B5BC6E964F7}" destId="{9A2A3D7F-3A55-445B-B5B0-E02B2C3E2F21}" srcOrd="0" destOrd="0" presId="urn:microsoft.com/office/officeart/2009/3/layout/SnapshotPictureList"/>
    <dgm:cxn modelId="{A01CED4A-0BE0-44DF-9A21-D7CD3E0AF196}" type="presOf" srcId="{B232340B-D376-4EEC-BF2F-1B4BF3DE1A71}" destId="{A1CC19A3-718A-49D6-AD25-3CAB8BC3389E}" srcOrd="0" destOrd="0" presId="urn:microsoft.com/office/officeart/2009/3/layout/SnapshotPictureList"/>
    <dgm:cxn modelId="{9E18C1C1-1AD5-4B12-A965-F558AA439C79}" type="presParOf" srcId="{A1CC19A3-718A-49D6-AD25-3CAB8BC3389E}" destId="{51BB3ED9-FD9C-4D3E-8AE0-9F66BE8818B6}" srcOrd="0" destOrd="0" presId="urn:microsoft.com/office/officeart/2009/3/layout/SnapshotPictureList"/>
    <dgm:cxn modelId="{BA0EF925-6008-4FA0-9665-843F9896AA4E}" type="presParOf" srcId="{51BB3ED9-FD9C-4D3E-8AE0-9F66BE8818B6}" destId="{A0013D46-2E75-43BB-8E8F-F7023ACF7C24}" srcOrd="0" destOrd="0" presId="urn:microsoft.com/office/officeart/2009/3/layout/SnapshotPictureList"/>
    <dgm:cxn modelId="{B07A751F-249A-4E55-8151-EB89950F88CB}" type="presParOf" srcId="{51BB3ED9-FD9C-4D3E-8AE0-9F66BE8818B6}" destId="{9A2A3D7F-3A55-445B-B5B0-E02B2C3E2F21}" srcOrd="1" destOrd="0" presId="urn:microsoft.com/office/officeart/2009/3/layout/SnapshotPictureList"/>
    <dgm:cxn modelId="{9EC2EA34-2B3E-4D9F-812C-C75E5F906753}" type="presParOf" srcId="{51BB3ED9-FD9C-4D3E-8AE0-9F66BE8818B6}" destId="{7A1558CC-DFE8-4F63-A98B-668CEB2B8D59}" srcOrd="2" destOrd="0" presId="urn:microsoft.com/office/officeart/2009/3/layout/SnapshotPictureList"/>
    <dgm:cxn modelId="{F2F19925-34E0-4592-8EC9-1E79D9146227}" type="presParOf" srcId="{51BB3ED9-FD9C-4D3E-8AE0-9F66BE8818B6}" destId="{3B0163BD-990F-4B88-981A-A47BDDD3E7FF}" srcOrd="3" destOrd="0" presId="urn:microsoft.com/office/officeart/2009/3/layout/SnapshotPictureList"/>
    <dgm:cxn modelId="{D406BCF7-948F-4C88-8420-02CD9B4EDA21}" type="presParOf" srcId="{51BB3ED9-FD9C-4D3E-8AE0-9F66BE8818B6}" destId="{244F2967-9484-4C51-8C2C-562A1FAC14F7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B59E4D-F933-4385-BEEF-23FF5EA684D7}" type="doc">
      <dgm:prSet loTypeId="urn:microsoft.com/office/officeart/2009/3/layout/CircleRelationship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F9F0DE2-B26C-4B09-942B-9AF01BA0E1D9}">
      <dgm:prSet phldrT="[Текст]" custT="1"/>
      <dgm:spPr/>
      <dgm:t>
        <a:bodyPr/>
        <a:lstStyle/>
        <a:p>
          <a:r>
            <a:rPr lang="ru-RU" sz="2400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rPr>
            <a:t>Муниципальный долг</a:t>
          </a:r>
          <a:endParaRPr lang="ru-RU" sz="24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 Narrow" pitchFamily="34" charset="0"/>
          </a:endParaRPr>
        </a:p>
      </dgm:t>
    </dgm:pt>
    <dgm:pt modelId="{0304145D-74B4-42F6-9D43-F72812754D2A}" type="parTrans" cxnId="{09F069F4-372A-4BAE-9E25-057237BD25AC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610133B-FE1D-412C-BA9B-0931DA009BE0}" type="sibTrans" cxnId="{09F069F4-372A-4BAE-9E25-057237BD25AC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7C675FA-12BE-4519-893B-45CBED436B97}">
      <dgm:prSet phldrT="[Текст]" custT="1"/>
      <dgm:spPr/>
      <dgm:t>
        <a:bodyPr/>
        <a:lstStyle/>
        <a:p>
          <a:r>
            <a:rPr lang="ru-RU" sz="10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rPr>
            <a:t>  Кредиты, полученные муниципальным образованием от кредитных организаций</a:t>
          </a:r>
        </a:p>
        <a:p>
          <a:endParaRPr lang="ru-RU" sz="10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 Narrow" pitchFamily="34" charset="0"/>
          </a:endParaRPr>
        </a:p>
      </dgm:t>
    </dgm:pt>
    <dgm:pt modelId="{909D137B-8F05-4895-997F-422F15ED6AF8}" type="parTrans" cxnId="{0D3431C2-692A-4060-AB66-0155B8815104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AC590A4-40B9-493F-B71B-47840FEC2A97}" type="sibTrans" cxnId="{0D3431C2-692A-4060-AB66-0155B8815104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3F68338-FD79-4685-8C68-138E23DD6F95}">
      <dgm:prSet phldrT="[Текст]" custT="1"/>
      <dgm:spPr/>
      <dgm:t>
        <a:bodyPr/>
        <a:lstStyle/>
        <a:p>
          <a:r>
            <a:rPr lang="ru-RU" sz="1000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rPr>
            <a:t>Бюджетные кредиты, привлеченным в местный бюджет от других бюджетов бюджетной системы Российской Федерации</a:t>
          </a:r>
          <a:endParaRPr lang="ru-RU" sz="10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 Narrow" pitchFamily="34" charset="0"/>
          </a:endParaRPr>
        </a:p>
      </dgm:t>
    </dgm:pt>
    <dgm:pt modelId="{5EC53BAC-CC23-464B-AFDF-4F1C1E4EEF83}" type="parTrans" cxnId="{B2982946-1312-46A2-93BC-FA89462EF7B6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E72BA7B-28D7-4B21-8DA0-B4150D47B022}" type="sibTrans" cxnId="{B2982946-1312-46A2-93BC-FA89462EF7B6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13C0A66-E731-4FB1-9766-9B0F1A6C5F07}">
      <dgm:prSet custT="1"/>
      <dgm:spPr/>
      <dgm:t>
        <a:bodyPr/>
        <a:lstStyle/>
        <a:p>
          <a:r>
            <a:rPr lang="ru-RU" sz="10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rPr>
            <a:t> Ценные бумаги муниципального образования (муниципальные ценные бумаги)</a:t>
          </a:r>
          <a:endParaRPr lang="ru-RU" sz="10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 Narrow" pitchFamily="34" charset="0"/>
          </a:endParaRPr>
        </a:p>
      </dgm:t>
    </dgm:pt>
    <dgm:pt modelId="{26F127E6-3317-4803-817D-AC6ACE811493}" type="parTrans" cxnId="{34D5BC1D-5E81-4BB4-BC20-70FDC78E81B9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41A4CF-A79E-4E5C-9A1D-663628C174AB}" type="sibTrans" cxnId="{34D5BC1D-5E81-4BB4-BC20-70FDC78E81B9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10087C1-4E20-454C-8264-A3D6B75CC9E0}">
      <dgm:prSet custT="1"/>
      <dgm:spPr/>
      <dgm:t>
        <a:bodyPr/>
        <a:lstStyle/>
        <a:p>
          <a:r>
            <a:rPr lang="ru-RU" sz="10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rPr>
            <a:t>Гарантии муниципального образования (муниципальные гарантии)</a:t>
          </a:r>
          <a:endParaRPr lang="ru-RU" sz="10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 Narrow" pitchFamily="34" charset="0"/>
          </a:endParaRPr>
        </a:p>
      </dgm:t>
    </dgm:pt>
    <dgm:pt modelId="{6E31B8D9-19B5-4BEC-9042-D58756142952}" type="parTrans" cxnId="{3B9B6E02-603A-4D6B-9A12-3671AA45331A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EB30B49-630F-4470-B59F-BEFB62DC9C3B}" type="sibTrans" cxnId="{3B9B6E02-603A-4D6B-9A12-3671AA45331A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62AC3DA-51E5-445C-AD31-F632DEC8424F}" type="pres">
      <dgm:prSet presAssocID="{4BB59E4D-F933-4385-BEEF-23FF5EA684D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099340E-AF09-4C59-BD6C-97F9D6A0F178}" type="pres">
      <dgm:prSet presAssocID="{4F9F0DE2-B26C-4B09-942B-9AF01BA0E1D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EAD0A5C0-66CD-4E02-B25B-0799BAD25673}" type="pres">
      <dgm:prSet presAssocID="{4F9F0DE2-B26C-4B09-942B-9AF01BA0E1D9}" presName="Accent1" presStyleLbl="node1" presStyleIdx="0" presStyleCnt="17"/>
      <dgm:spPr/>
      <dgm:t>
        <a:bodyPr/>
        <a:lstStyle/>
        <a:p>
          <a:endParaRPr lang="ru-RU"/>
        </a:p>
      </dgm:t>
    </dgm:pt>
    <dgm:pt modelId="{6DC46F2E-C8CB-4EB7-99B4-8EC55B8E0546}" type="pres">
      <dgm:prSet presAssocID="{4F9F0DE2-B26C-4B09-942B-9AF01BA0E1D9}" presName="Accent2" presStyleLbl="node1" presStyleIdx="1" presStyleCnt="17"/>
      <dgm:spPr/>
      <dgm:t>
        <a:bodyPr/>
        <a:lstStyle/>
        <a:p>
          <a:endParaRPr lang="ru-RU"/>
        </a:p>
      </dgm:t>
    </dgm:pt>
    <dgm:pt modelId="{781ADD7F-9ECD-4438-9D76-612C79D04DE2}" type="pres">
      <dgm:prSet presAssocID="{4F9F0DE2-B26C-4B09-942B-9AF01BA0E1D9}" presName="Accent3" presStyleLbl="node1" presStyleIdx="2" presStyleCnt="17"/>
      <dgm:spPr/>
      <dgm:t>
        <a:bodyPr/>
        <a:lstStyle/>
        <a:p>
          <a:endParaRPr lang="ru-RU"/>
        </a:p>
      </dgm:t>
    </dgm:pt>
    <dgm:pt modelId="{2773CF91-D6D8-4172-8A81-3122C403F111}" type="pres">
      <dgm:prSet presAssocID="{4F9F0DE2-B26C-4B09-942B-9AF01BA0E1D9}" presName="Accent4" presStyleLbl="node1" presStyleIdx="3" presStyleCnt="17"/>
      <dgm:spPr/>
      <dgm:t>
        <a:bodyPr/>
        <a:lstStyle/>
        <a:p>
          <a:endParaRPr lang="ru-RU"/>
        </a:p>
      </dgm:t>
    </dgm:pt>
    <dgm:pt modelId="{9EE2DF84-CDB0-4A8D-93AB-5E09B2721DD7}" type="pres">
      <dgm:prSet presAssocID="{4F9F0DE2-B26C-4B09-942B-9AF01BA0E1D9}" presName="Accent5" presStyleLbl="node1" presStyleIdx="4" presStyleCnt="17"/>
      <dgm:spPr/>
      <dgm:t>
        <a:bodyPr/>
        <a:lstStyle/>
        <a:p>
          <a:endParaRPr lang="ru-RU"/>
        </a:p>
      </dgm:t>
    </dgm:pt>
    <dgm:pt modelId="{A27532B4-4B1B-4F3D-A72D-5FD44061893C}" type="pres">
      <dgm:prSet presAssocID="{4F9F0DE2-B26C-4B09-942B-9AF01BA0E1D9}" presName="Accent6" presStyleLbl="node1" presStyleIdx="5" presStyleCnt="17"/>
      <dgm:spPr/>
      <dgm:t>
        <a:bodyPr/>
        <a:lstStyle/>
        <a:p>
          <a:endParaRPr lang="ru-RU"/>
        </a:p>
      </dgm:t>
    </dgm:pt>
    <dgm:pt modelId="{D7F0F565-70F3-4D2A-8087-80149C605C94}" type="pres">
      <dgm:prSet presAssocID="{C7C675FA-12BE-4519-893B-45CBED436B97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53CDA02-4D68-4541-AE74-9B2939E25A02}" type="pres">
      <dgm:prSet presAssocID="{C7C675FA-12BE-4519-893B-45CBED436B97}" presName="Accent7" presStyleCnt="0"/>
      <dgm:spPr/>
      <dgm:t>
        <a:bodyPr/>
        <a:lstStyle/>
        <a:p>
          <a:endParaRPr lang="ru-RU"/>
        </a:p>
      </dgm:t>
    </dgm:pt>
    <dgm:pt modelId="{223C7261-692E-48E1-8648-E831BA0ED56D}" type="pres">
      <dgm:prSet presAssocID="{C7C675FA-12BE-4519-893B-45CBED436B97}" presName="AccentHold1" presStyleLbl="node1" presStyleIdx="7" presStyleCnt="17"/>
      <dgm:spPr/>
      <dgm:t>
        <a:bodyPr/>
        <a:lstStyle/>
        <a:p>
          <a:endParaRPr lang="ru-RU"/>
        </a:p>
      </dgm:t>
    </dgm:pt>
    <dgm:pt modelId="{F060393B-40DB-4AE3-9FFB-CE0C733B81CC}" type="pres">
      <dgm:prSet presAssocID="{C7C675FA-12BE-4519-893B-45CBED436B97}" presName="Accent8" presStyleCnt="0"/>
      <dgm:spPr/>
      <dgm:t>
        <a:bodyPr/>
        <a:lstStyle/>
        <a:p>
          <a:endParaRPr lang="ru-RU"/>
        </a:p>
      </dgm:t>
    </dgm:pt>
    <dgm:pt modelId="{6F09D564-58CE-4851-AEB2-2B2DF8D8DB21}" type="pres">
      <dgm:prSet presAssocID="{C7C675FA-12BE-4519-893B-45CBED436B97}" presName="AccentHold2" presStyleLbl="node1" presStyleIdx="8" presStyleCnt="17"/>
      <dgm:spPr/>
      <dgm:t>
        <a:bodyPr/>
        <a:lstStyle/>
        <a:p>
          <a:endParaRPr lang="ru-RU"/>
        </a:p>
      </dgm:t>
    </dgm:pt>
    <dgm:pt modelId="{933E49C7-E461-49F9-8946-DED964B9345D}" type="pres">
      <dgm:prSet presAssocID="{93F68338-FD79-4685-8C68-138E23DD6F95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99EF174-B732-41DE-B68E-34068F3550D0}" type="pres">
      <dgm:prSet presAssocID="{93F68338-FD79-4685-8C68-138E23DD6F95}" presName="Accent9" presStyleCnt="0"/>
      <dgm:spPr/>
      <dgm:t>
        <a:bodyPr/>
        <a:lstStyle/>
        <a:p>
          <a:endParaRPr lang="ru-RU"/>
        </a:p>
      </dgm:t>
    </dgm:pt>
    <dgm:pt modelId="{DF0B12B4-C29C-459E-85F6-64F12684E1C6}" type="pres">
      <dgm:prSet presAssocID="{93F68338-FD79-4685-8C68-138E23DD6F95}" presName="AccentHold1" presStyleLbl="node1" presStyleIdx="10" presStyleCnt="17"/>
      <dgm:spPr/>
      <dgm:t>
        <a:bodyPr/>
        <a:lstStyle/>
        <a:p>
          <a:endParaRPr lang="ru-RU"/>
        </a:p>
      </dgm:t>
    </dgm:pt>
    <dgm:pt modelId="{3AA3E9F3-7F35-4D6E-A596-AFC4B4D20337}" type="pres">
      <dgm:prSet presAssocID="{93F68338-FD79-4685-8C68-138E23DD6F95}" presName="Accent10" presStyleCnt="0"/>
      <dgm:spPr/>
      <dgm:t>
        <a:bodyPr/>
        <a:lstStyle/>
        <a:p>
          <a:endParaRPr lang="ru-RU"/>
        </a:p>
      </dgm:t>
    </dgm:pt>
    <dgm:pt modelId="{0C6D83C8-0B43-44BD-B3F1-65A76ACD2CF6}" type="pres">
      <dgm:prSet presAssocID="{93F68338-FD79-4685-8C68-138E23DD6F95}" presName="AccentHold2" presStyleLbl="node1" presStyleIdx="11" presStyleCnt="17"/>
      <dgm:spPr/>
      <dgm:t>
        <a:bodyPr/>
        <a:lstStyle/>
        <a:p>
          <a:endParaRPr lang="ru-RU"/>
        </a:p>
      </dgm:t>
    </dgm:pt>
    <dgm:pt modelId="{66147A4E-7FB0-4BE9-B796-70CC4BB381A6}" type="pres">
      <dgm:prSet presAssocID="{93F68338-FD79-4685-8C68-138E23DD6F95}" presName="Accent11" presStyleCnt="0"/>
      <dgm:spPr/>
      <dgm:t>
        <a:bodyPr/>
        <a:lstStyle/>
        <a:p>
          <a:endParaRPr lang="ru-RU"/>
        </a:p>
      </dgm:t>
    </dgm:pt>
    <dgm:pt modelId="{2C938A05-D44D-4B17-B28D-77F0B0A727E4}" type="pres">
      <dgm:prSet presAssocID="{93F68338-FD79-4685-8C68-138E23DD6F95}" presName="AccentHold3" presStyleLbl="node1" presStyleIdx="12" presStyleCnt="17"/>
      <dgm:spPr/>
      <dgm:t>
        <a:bodyPr/>
        <a:lstStyle/>
        <a:p>
          <a:endParaRPr lang="ru-RU"/>
        </a:p>
      </dgm:t>
    </dgm:pt>
    <dgm:pt modelId="{7B770E56-95F9-4C6D-9BA1-79E840BBB1A4}" type="pres">
      <dgm:prSet presAssocID="{D10087C1-4E20-454C-8264-A3D6B75CC9E0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6CA84F9-DA8B-42C5-9497-40F368910F36}" type="pres">
      <dgm:prSet presAssocID="{D10087C1-4E20-454C-8264-A3D6B75CC9E0}" presName="Accent12" presStyleCnt="0"/>
      <dgm:spPr/>
      <dgm:t>
        <a:bodyPr/>
        <a:lstStyle/>
        <a:p>
          <a:endParaRPr lang="ru-RU"/>
        </a:p>
      </dgm:t>
    </dgm:pt>
    <dgm:pt modelId="{E2AFF3AD-5B5E-44A1-963C-BC5284516F19}" type="pres">
      <dgm:prSet presAssocID="{D10087C1-4E20-454C-8264-A3D6B75CC9E0}" presName="AccentHold1" presStyleLbl="node1" presStyleIdx="14" presStyleCnt="17"/>
      <dgm:spPr/>
      <dgm:t>
        <a:bodyPr/>
        <a:lstStyle/>
        <a:p>
          <a:endParaRPr lang="ru-RU"/>
        </a:p>
      </dgm:t>
    </dgm:pt>
    <dgm:pt modelId="{85BD95CD-68E4-47C4-9601-8D04746C1E63}" type="pres">
      <dgm:prSet presAssocID="{213C0A66-E731-4FB1-9766-9B0F1A6C5F07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67D5E2E-84B0-4211-A820-5EF38326711A}" type="pres">
      <dgm:prSet presAssocID="{213C0A66-E731-4FB1-9766-9B0F1A6C5F07}" presName="Accent13" presStyleCnt="0"/>
      <dgm:spPr/>
      <dgm:t>
        <a:bodyPr/>
        <a:lstStyle/>
        <a:p>
          <a:endParaRPr lang="ru-RU"/>
        </a:p>
      </dgm:t>
    </dgm:pt>
    <dgm:pt modelId="{4E94AD89-D5C4-44BF-BD08-CBDBDBAAFCC1}" type="pres">
      <dgm:prSet presAssocID="{213C0A66-E731-4FB1-9766-9B0F1A6C5F07}" presName="AccentHold1" presStyleLbl="node1" presStyleIdx="16" presStyleCnt="17"/>
      <dgm:spPr/>
      <dgm:t>
        <a:bodyPr/>
        <a:lstStyle/>
        <a:p>
          <a:endParaRPr lang="ru-RU"/>
        </a:p>
      </dgm:t>
    </dgm:pt>
  </dgm:ptLst>
  <dgm:cxnLst>
    <dgm:cxn modelId="{37E30514-6B7C-45F3-9BFD-C18FDF6AFE6F}" type="presOf" srcId="{4BB59E4D-F933-4385-BEEF-23FF5EA684D7}" destId="{F62AC3DA-51E5-445C-AD31-F632DEC8424F}" srcOrd="0" destOrd="0" presId="urn:microsoft.com/office/officeart/2009/3/layout/CircleRelationship"/>
    <dgm:cxn modelId="{50106C64-9D46-4EB8-B688-8384C7630BE5}" type="presOf" srcId="{D10087C1-4E20-454C-8264-A3D6B75CC9E0}" destId="{7B770E56-95F9-4C6D-9BA1-79E840BBB1A4}" srcOrd="0" destOrd="0" presId="urn:microsoft.com/office/officeart/2009/3/layout/CircleRelationship"/>
    <dgm:cxn modelId="{3B9B6E02-603A-4D6B-9A12-3671AA45331A}" srcId="{4F9F0DE2-B26C-4B09-942B-9AF01BA0E1D9}" destId="{D10087C1-4E20-454C-8264-A3D6B75CC9E0}" srcOrd="2" destOrd="0" parTransId="{6E31B8D9-19B5-4BEC-9042-D58756142952}" sibTransId="{0EB30B49-630F-4470-B59F-BEFB62DC9C3B}"/>
    <dgm:cxn modelId="{4F3287C6-F492-4F12-8DF9-8E0D0C1CDD0C}" type="presOf" srcId="{213C0A66-E731-4FB1-9766-9B0F1A6C5F07}" destId="{85BD95CD-68E4-47C4-9601-8D04746C1E63}" srcOrd="0" destOrd="0" presId="urn:microsoft.com/office/officeart/2009/3/layout/CircleRelationship"/>
    <dgm:cxn modelId="{09F069F4-372A-4BAE-9E25-057237BD25AC}" srcId="{4BB59E4D-F933-4385-BEEF-23FF5EA684D7}" destId="{4F9F0DE2-B26C-4B09-942B-9AF01BA0E1D9}" srcOrd="0" destOrd="0" parTransId="{0304145D-74B4-42F6-9D43-F72812754D2A}" sibTransId="{A610133B-FE1D-412C-BA9B-0931DA009BE0}"/>
    <dgm:cxn modelId="{0D3431C2-692A-4060-AB66-0155B8815104}" srcId="{4F9F0DE2-B26C-4B09-942B-9AF01BA0E1D9}" destId="{C7C675FA-12BE-4519-893B-45CBED436B97}" srcOrd="0" destOrd="0" parTransId="{909D137B-8F05-4895-997F-422F15ED6AF8}" sibTransId="{1AC590A4-40B9-493F-B71B-47840FEC2A97}"/>
    <dgm:cxn modelId="{34B13964-3F7C-481F-9C09-38E3989599B8}" type="presOf" srcId="{93F68338-FD79-4685-8C68-138E23DD6F95}" destId="{933E49C7-E461-49F9-8946-DED964B9345D}" srcOrd="0" destOrd="0" presId="urn:microsoft.com/office/officeart/2009/3/layout/CircleRelationship"/>
    <dgm:cxn modelId="{F36780FE-5800-484A-9F71-66FC0D18FF02}" type="presOf" srcId="{4F9F0DE2-B26C-4B09-942B-9AF01BA0E1D9}" destId="{8099340E-AF09-4C59-BD6C-97F9D6A0F178}" srcOrd="0" destOrd="0" presId="urn:microsoft.com/office/officeart/2009/3/layout/CircleRelationship"/>
    <dgm:cxn modelId="{EA1E1B76-3DAC-4F03-BFB5-8F3656DCF396}" type="presOf" srcId="{C7C675FA-12BE-4519-893B-45CBED436B97}" destId="{D7F0F565-70F3-4D2A-8087-80149C605C94}" srcOrd="0" destOrd="0" presId="urn:microsoft.com/office/officeart/2009/3/layout/CircleRelationship"/>
    <dgm:cxn modelId="{34D5BC1D-5E81-4BB4-BC20-70FDC78E81B9}" srcId="{4F9F0DE2-B26C-4B09-942B-9AF01BA0E1D9}" destId="{213C0A66-E731-4FB1-9766-9B0F1A6C5F07}" srcOrd="3" destOrd="0" parTransId="{26F127E6-3317-4803-817D-AC6ACE811493}" sibTransId="{C041A4CF-A79E-4E5C-9A1D-663628C174AB}"/>
    <dgm:cxn modelId="{B2982946-1312-46A2-93BC-FA89462EF7B6}" srcId="{4F9F0DE2-B26C-4B09-942B-9AF01BA0E1D9}" destId="{93F68338-FD79-4685-8C68-138E23DD6F95}" srcOrd="1" destOrd="0" parTransId="{5EC53BAC-CC23-464B-AFDF-4F1C1E4EEF83}" sibTransId="{6E72BA7B-28D7-4B21-8DA0-B4150D47B022}"/>
    <dgm:cxn modelId="{1BBF4E73-6593-4EDD-A594-458348BB4778}" type="presParOf" srcId="{F62AC3DA-51E5-445C-AD31-F632DEC8424F}" destId="{8099340E-AF09-4C59-BD6C-97F9D6A0F178}" srcOrd="0" destOrd="0" presId="urn:microsoft.com/office/officeart/2009/3/layout/CircleRelationship"/>
    <dgm:cxn modelId="{BED9F8BF-0F8E-4130-8230-FB3BF76A4731}" type="presParOf" srcId="{F62AC3DA-51E5-445C-AD31-F632DEC8424F}" destId="{EAD0A5C0-66CD-4E02-B25B-0799BAD25673}" srcOrd="1" destOrd="0" presId="urn:microsoft.com/office/officeart/2009/3/layout/CircleRelationship"/>
    <dgm:cxn modelId="{01C2ABAD-2182-4983-8F2A-00945B53C058}" type="presParOf" srcId="{F62AC3DA-51E5-445C-AD31-F632DEC8424F}" destId="{6DC46F2E-C8CB-4EB7-99B4-8EC55B8E0546}" srcOrd="2" destOrd="0" presId="urn:microsoft.com/office/officeart/2009/3/layout/CircleRelationship"/>
    <dgm:cxn modelId="{334F9BE4-49EC-48D7-8B16-DC798B4AAEF2}" type="presParOf" srcId="{F62AC3DA-51E5-445C-AD31-F632DEC8424F}" destId="{781ADD7F-9ECD-4438-9D76-612C79D04DE2}" srcOrd="3" destOrd="0" presId="urn:microsoft.com/office/officeart/2009/3/layout/CircleRelationship"/>
    <dgm:cxn modelId="{64015DA2-E740-491D-9D6A-533B26B7AAE7}" type="presParOf" srcId="{F62AC3DA-51E5-445C-AD31-F632DEC8424F}" destId="{2773CF91-D6D8-4172-8A81-3122C403F111}" srcOrd="4" destOrd="0" presId="urn:microsoft.com/office/officeart/2009/3/layout/CircleRelationship"/>
    <dgm:cxn modelId="{C4F64FDA-84FB-49DB-AEC5-83E1193B074E}" type="presParOf" srcId="{F62AC3DA-51E5-445C-AD31-F632DEC8424F}" destId="{9EE2DF84-CDB0-4A8D-93AB-5E09B2721DD7}" srcOrd="5" destOrd="0" presId="urn:microsoft.com/office/officeart/2009/3/layout/CircleRelationship"/>
    <dgm:cxn modelId="{DA2186D0-181C-4EFC-9A45-3B320AB2ED8C}" type="presParOf" srcId="{F62AC3DA-51E5-445C-AD31-F632DEC8424F}" destId="{A27532B4-4B1B-4F3D-A72D-5FD44061893C}" srcOrd="6" destOrd="0" presId="urn:microsoft.com/office/officeart/2009/3/layout/CircleRelationship"/>
    <dgm:cxn modelId="{5C5DDB72-63DA-41A5-BB93-9DAAC7AE68DF}" type="presParOf" srcId="{F62AC3DA-51E5-445C-AD31-F632DEC8424F}" destId="{D7F0F565-70F3-4D2A-8087-80149C605C94}" srcOrd="7" destOrd="0" presId="urn:microsoft.com/office/officeart/2009/3/layout/CircleRelationship"/>
    <dgm:cxn modelId="{F2BE8CAF-9917-4BA5-996F-82D6D8091A8E}" type="presParOf" srcId="{F62AC3DA-51E5-445C-AD31-F632DEC8424F}" destId="{353CDA02-4D68-4541-AE74-9B2939E25A02}" srcOrd="8" destOrd="0" presId="urn:microsoft.com/office/officeart/2009/3/layout/CircleRelationship"/>
    <dgm:cxn modelId="{CDCFA6D0-3192-4A95-BB57-500686F8A523}" type="presParOf" srcId="{353CDA02-4D68-4541-AE74-9B2939E25A02}" destId="{223C7261-692E-48E1-8648-E831BA0ED56D}" srcOrd="0" destOrd="0" presId="urn:microsoft.com/office/officeart/2009/3/layout/CircleRelationship"/>
    <dgm:cxn modelId="{C0EF9E9A-495E-40E0-B817-B5C662530D5B}" type="presParOf" srcId="{F62AC3DA-51E5-445C-AD31-F632DEC8424F}" destId="{F060393B-40DB-4AE3-9FFB-CE0C733B81CC}" srcOrd="9" destOrd="0" presId="urn:microsoft.com/office/officeart/2009/3/layout/CircleRelationship"/>
    <dgm:cxn modelId="{8107C020-C70A-430D-BE0B-C675445B7E54}" type="presParOf" srcId="{F060393B-40DB-4AE3-9FFB-CE0C733B81CC}" destId="{6F09D564-58CE-4851-AEB2-2B2DF8D8DB21}" srcOrd="0" destOrd="0" presId="urn:microsoft.com/office/officeart/2009/3/layout/CircleRelationship"/>
    <dgm:cxn modelId="{4EED4370-62EC-46E0-BA50-9B450DFE9DE3}" type="presParOf" srcId="{F62AC3DA-51E5-445C-AD31-F632DEC8424F}" destId="{933E49C7-E461-49F9-8946-DED964B9345D}" srcOrd="10" destOrd="0" presId="urn:microsoft.com/office/officeart/2009/3/layout/CircleRelationship"/>
    <dgm:cxn modelId="{851DB088-1FA4-4EDB-9158-A86272BB5CE0}" type="presParOf" srcId="{F62AC3DA-51E5-445C-AD31-F632DEC8424F}" destId="{899EF174-B732-41DE-B68E-34068F3550D0}" srcOrd="11" destOrd="0" presId="urn:microsoft.com/office/officeart/2009/3/layout/CircleRelationship"/>
    <dgm:cxn modelId="{2C401A37-0CB0-4E21-AD65-22685C9D2DDF}" type="presParOf" srcId="{899EF174-B732-41DE-B68E-34068F3550D0}" destId="{DF0B12B4-C29C-459E-85F6-64F12684E1C6}" srcOrd="0" destOrd="0" presId="urn:microsoft.com/office/officeart/2009/3/layout/CircleRelationship"/>
    <dgm:cxn modelId="{DAE2FC96-C847-4F93-9825-4538A59D8BEA}" type="presParOf" srcId="{F62AC3DA-51E5-445C-AD31-F632DEC8424F}" destId="{3AA3E9F3-7F35-4D6E-A596-AFC4B4D20337}" srcOrd="12" destOrd="0" presId="urn:microsoft.com/office/officeart/2009/3/layout/CircleRelationship"/>
    <dgm:cxn modelId="{6EB6C190-689C-4109-B706-43BE64C52CBE}" type="presParOf" srcId="{3AA3E9F3-7F35-4D6E-A596-AFC4B4D20337}" destId="{0C6D83C8-0B43-44BD-B3F1-65A76ACD2CF6}" srcOrd="0" destOrd="0" presId="urn:microsoft.com/office/officeart/2009/3/layout/CircleRelationship"/>
    <dgm:cxn modelId="{10B48FB4-A759-4F42-B4BB-F13CEA6C5829}" type="presParOf" srcId="{F62AC3DA-51E5-445C-AD31-F632DEC8424F}" destId="{66147A4E-7FB0-4BE9-B796-70CC4BB381A6}" srcOrd="13" destOrd="0" presId="urn:microsoft.com/office/officeart/2009/3/layout/CircleRelationship"/>
    <dgm:cxn modelId="{76B243AC-DF4E-4A44-A1C6-0B6E3F8FD1A7}" type="presParOf" srcId="{66147A4E-7FB0-4BE9-B796-70CC4BB381A6}" destId="{2C938A05-D44D-4B17-B28D-77F0B0A727E4}" srcOrd="0" destOrd="0" presId="urn:microsoft.com/office/officeart/2009/3/layout/CircleRelationship"/>
    <dgm:cxn modelId="{679157F6-ECDC-416F-8EC0-BA5674E17D76}" type="presParOf" srcId="{F62AC3DA-51E5-445C-AD31-F632DEC8424F}" destId="{7B770E56-95F9-4C6D-9BA1-79E840BBB1A4}" srcOrd="14" destOrd="0" presId="urn:microsoft.com/office/officeart/2009/3/layout/CircleRelationship"/>
    <dgm:cxn modelId="{1EB23E7D-EF21-4F3C-AF21-57320E16D76B}" type="presParOf" srcId="{F62AC3DA-51E5-445C-AD31-F632DEC8424F}" destId="{86CA84F9-DA8B-42C5-9497-40F368910F36}" srcOrd="15" destOrd="0" presId="urn:microsoft.com/office/officeart/2009/3/layout/CircleRelationship"/>
    <dgm:cxn modelId="{5BC74A49-78A2-4392-A86A-82FE8BE7DA03}" type="presParOf" srcId="{86CA84F9-DA8B-42C5-9497-40F368910F36}" destId="{E2AFF3AD-5B5E-44A1-963C-BC5284516F19}" srcOrd="0" destOrd="0" presId="urn:microsoft.com/office/officeart/2009/3/layout/CircleRelationship"/>
    <dgm:cxn modelId="{12DE5B2B-B5D0-4B87-ABE0-3613FE4EF275}" type="presParOf" srcId="{F62AC3DA-51E5-445C-AD31-F632DEC8424F}" destId="{85BD95CD-68E4-47C4-9601-8D04746C1E63}" srcOrd="16" destOrd="0" presId="urn:microsoft.com/office/officeart/2009/3/layout/CircleRelationship"/>
    <dgm:cxn modelId="{1D70735B-0ABE-4601-8414-9F98A7642990}" type="presParOf" srcId="{F62AC3DA-51E5-445C-AD31-F632DEC8424F}" destId="{367D5E2E-84B0-4211-A820-5EF38326711A}" srcOrd="17" destOrd="0" presId="urn:microsoft.com/office/officeart/2009/3/layout/CircleRelationship"/>
    <dgm:cxn modelId="{119F7714-BB15-4CE4-A8CD-F284C8A5BAE7}" type="presParOf" srcId="{367D5E2E-84B0-4211-A820-5EF38326711A}" destId="{4E94AD89-D5C4-44BF-BD08-CBDBDBAAFCC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E54B1-FEF6-4EAF-AF9F-51F24EB5122E}">
      <dsp:nvSpPr>
        <dsp:cNvPr id="0" name=""/>
        <dsp:cNvSpPr/>
      </dsp:nvSpPr>
      <dsp:spPr>
        <a:xfrm>
          <a:off x="-6348747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19C9C-0ED5-4605-9376-40B0810E43EF}">
      <dsp:nvSpPr>
        <dsp:cNvPr id="0" name=""/>
        <dsp:cNvSpPr/>
      </dsp:nvSpPr>
      <dsp:spPr>
        <a:xfrm>
          <a:off x="779587" y="561662"/>
          <a:ext cx="6919767" cy="1123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Основные понятия бюджета и бюджетного процесса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Простое и наглядное представление бюджета, бюджетного процесса</a:t>
          </a:r>
        </a:p>
      </dsp:txBody>
      <dsp:txXfrm>
        <a:off x="779587" y="561662"/>
        <a:ext cx="6919767" cy="1123324"/>
      </dsp:txXfrm>
    </dsp:sp>
    <dsp:sp modelId="{9B5BE14E-2195-4542-9643-346D7E6C2159}">
      <dsp:nvSpPr>
        <dsp:cNvPr id="0" name=""/>
        <dsp:cNvSpPr/>
      </dsp:nvSpPr>
      <dsp:spPr>
        <a:xfrm>
          <a:off x="77509" y="421246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5B250-C20E-4027-B816-58D18DA470EE}">
      <dsp:nvSpPr>
        <dsp:cNvPr id="0" name=""/>
        <dsp:cNvSpPr/>
      </dsp:nvSpPr>
      <dsp:spPr>
        <a:xfrm>
          <a:off x="1187915" y="2246649"/>
          <a:ext cx="6511438" cy="1123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Бюджет –основные характеристики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Сколько доходов и расходов в бюджете?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Основные налоговые и неналоговые доходы.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межбюджетные </a:t>
          </a: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трансферты.</a:t>
          </a:r>
        </a:p>
      </dsp:txBody>
      <dsp:txXfrm>
        <a:off x="1187915" y="2246649"/>
        <a:ext cx="6511438" cy="1123324"/>
      </dsp:txXfrm>
    </dsp:sp>
    <dsp:sp modelId="{0F19C9A1-CB72-4FB9-BE76-FDF8301281FC}">
      <dsp:nvSpPr>
        <dsp:cNvPr id="0" name=""/>
        <dsp:cNvSpPr/>
      </dsp:nvSpPr>
      <dsp:spPr>
        <a:xfrm>
          <a:off x="485837" y="2106234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8C301-94DD-47D3-AC49-B11036F009AB}">
      <dsp:nvSpPr>
        <dsp:cNvPr id="0" name=""/>
        <dsp:cNvSpPr/>
      </dsp:nvSpPr>
      <dsp:spPr>
        <a:xfrm>
          <a:off x="779587" y="3931636"/>
          <a:ext cx="6919767" cy="1123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Направление расходования бюджетных средств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Куда направлены средства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бюджета?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9587" y="3931636"/>
        <a:ext cx="6919767" cy="1123324"/>
      </dsp:txXfrm>
    </dsp:sp>
    <dsp:sp modelId="{CAE8AB51-9268-4808-99E0-FFF33B56CABB}">
      <dsp:nvSpPr>
        <dsp:cNvPr id="0" name=""/>
        <dsp:cNvSpPr/>
      </dsp:nvSpPr>
      <dsp:spPr>
        <a:xfrm>
          <a:off x="77509" y="3791221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E2F2F-4C3A-4316-B328-DD573897DC14}">
      <dsp:nvSpPr>
        <dsp:cNvPr id="0" name=""/>
        <dsp:cNvSpPr/>
      </dsp:nvSpPr>
      <dsp:spPr>
        <a:xfrm>
          <a:off x="842694" y="0"/>
          <a:ext cx="2333300" cy="8484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smtClean="0">
              <a:ln w="50800"/>
              <a:effectLst/>
            </a:rPr>
            <a:t>Доходы бюджета</a:t>
          </a:r>
          <a:endParaRPr lang="ru-RU" sz="2300" b="1" kern="1200" cap="none" spc="0" dirty="0">
            <a:ln w="50800"/>
            <a:effectLst/>
          </a:endParaRPr>
        </a:p>
      </dsp:txBody>
      <dsp:txXfrm>
        <a:off x="867545" y="24851"/>
        <a:ext cx="2283598" cy="798764"/>
      </dsp:txXfrm>
    </dsp:sp>
    <dsp:sp modelId="{8A671CDB-89DD-4040-9B84-A8AD387E246B}">
      <dsp:nvSpPr>
        <dsp:cNvPr id="0" name=""/>
        <dsp:cNvSpPr/>
      </dsp:nvSpPr>
      <dsp:spPr>
        <a:xfrm>
          <a:off x="4305968" y="0"/>
          <a:ext cx="2245316" cy="84846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smtClean="0">
              <a:ln w="50800"/>
              <a:effectLst/>
            </a:rPr>
            <a:t>Расходы бюджета</a:t>
          </a:r>
          <a:endParaRPr lang="ru-RU" sz="2300" b="1" kern="1200" cap="none" spc="0" dirty="0">
            <a:ln w="50800"/>
            <a:effectLst/>
          </a:endParaRPr>
        </a:p>
      </dsp:txBody>
      <dsp:txXfrm>
        <a:off x="4330819" y="24851"/>
        <a:ext cx="2195614" cy="798764"/>
      </dsp:txXfrm>
    </dsp:sp>
    <dsp:sp modelId="{5BC49264-11AF-4DA0-9C00-B9DC78E7532C}">
      <dsp:nvSpPr>
        <dsp:cNvPr id="0" name=""/>
        <dsp:cNvSpPr/>
      </dsp:nvSpPr>
      <dsp:spPr>
        <a:xfrm>
          <a:off x="3293598" y="3618297"/>
          <a:ext cx="636349" cy="636349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5EAF2-630C-45A6-BBC3-A4A674498EBF}">
      <dsp:nvSpPr>
        <dsp:cNvPr id="0" name=""/>
        <dsp:cNvSpPr/>
      </dsp:nvSpPr>
      <dsp:spPr>
        <a:xfrm>
          <a:off x="1702724" y="3351878"/>
          <a:ext cx="3818098" cy="25793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C5C4C-2E88-4167-9420-DD1838A7C288}">
      <dsp:nvSpPr>
        <dsp:cNvPr id="0" name=""/>
        <dsp:cNvSpPr/>
      </dsp:nvSpPr>
      <dsp:spPr>
        <a:xfrm>
          <a:off x="3789478" y="2604937"/>
          <a:ext cx="3262809" cy="712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smtClean="0">
              <a:ln w="50800"/>
              <a:effectLst/>
            </a:rPr>
            <a:t>Решение иных вопросов</a:t>
          </a:r>
          <a:endParaRPr lang="ru-RU" sz="1400" b="1" kern="1200" cap="none" spc="0" dirty="0">
            <a:ln w="50800"/>
            <a:effectLst/>
          </a:endParaRPr>
        </a:p>
      </dsp:txBody>
      <dsp:txXfrm>
        <a:off x="3824270" y="2639729"/>
        <a:ext cx="3193225" cy="643127"/>
      </dsp:txXfrm>
    </dsp:sp>
    <dsp:sp modelId="{9348BC45-00A5-4744-8A5C-C3C8873B9407}">
      <dsp:nvSpPr>
        <dsp:cNvPr id="0" name=""/>
        <dsp:cNvSpPr/>
      </dsp:nvSpPr>
      <dsp:spPr>
        <a:xfrm>
          <a:off x="3789478" y="1841317"/>
          <a:ext cx="3262809" cy="7127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smtClean="0">
              <a:ln w="50800"/>
              <a:effectLst/>
            </a:rPr>
            <a:t>Решение вопросов по переданным полномочиям органами власти других уровней</a:t>
          </a:r>
          <a:endParaRPr lang="ru-RU" sz="1400" b="1" kern="1200" cap="none" spc="0" dirty="0">
            <a:ln w="50800"/>
            <a:effectLst/>
          </a:endParaRPr>
        </a:p>
      </dsp:txBody>
      <dsp:txXfrm>
        <a:off x="3824270" y="1876109"/>
        <a:ext cx="3193225" cy="643127"/>
      </dsp:txXfrm>
    </dsp:sp>
    <dsp:sp modelId="{FA83B43D-CAD9-4B98-815B-72C9F60D9C29}">
      <dsp:nvSpPr>
        <dsp:cNvPr id="0" name=""/>
        <dsp:cNvSpPr/>
      </dsp:nvSpPr>
      <dsp:spPr>
        <a:xfrm>
          <a:off x="3789478" y="1077698"/>
          <a:ext cx="3262809" cy="7127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smtClean="0">
              <a:ln w="50800"/>
              <a:effectLst/>
            </a:rPr>
            <a:t>Решение вопросов местного значения</a:t>
          </a:r>
          <a:endParaRPr lang="ru-RU" sz="1400" b="1" kern="1200" cap="none" spc="0" dirty="0">
            <a:ln w="50800"/>
            <a:effectLst/>
          </a:endParaRPr>
        </a:p>
      </dsp:txBody>
      <dsp:txXfrm>
        <a:off x="3824270" y="1112490"/>
        <a:ext cx="3193225" cy="643127"/>
      </dsp:txXfrm>
    </dsp:sp>
    <dsp:sp modelId="{9C2F2576-5F14-46A2-8182-54E4612948BA}">
      <dsp:nvSpPr>
        <dsp:cNvPr id="0" name=""/>
        <dsp:cNvSpPr/>
      </dsp:nvSpPr>
      <dsp:spPr>
        <a:xfrm>
          <a:off x="239472" y="2641335"/>
          <a:ext cx="3164287" cy="7127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 w="50800"/>
              <a:effectLst/>
            </a:rPr>
            <a:t>Неналоговые доходы</a:t>
          </a:r>
          <a:endParaRPr lang="ru-RU" sz="1600" b="1" kern="1200" cap="none" spc="0" dirty="0">
            <a:ln w="50800"/>
            <a:effectLst/>
          </a:endParaRPr>
        </a:p>
      </dsp:txBody>
      <dsp:txXfrm>
        <a:off x="274264" y="2676127"/>
        <a:ext cx="3094703" cy="643127"/>
      </dsp:txXfrm>
    </dsp:sp>
    <dsp:sp modelId="{60C3EDE9-9704-4C2E-8E1E-91595A151AFC}">
      <dsp:nvSpPr>
        <dsp:cNvPr id="0" name=""/>
        <dsp:cNvSpPr/>
      </dsp:nvSpPr>
      <dsp:spPr>
        <a:xfrm>
          <a:off x="239472" y="1877715"/>
          <a:ext cx="3164287" cy="7127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 w="50800"/>
              <a:effectLst/>
            </a:rPr>
            <a:t>Налоговые доходы</a:t>
          </a:r>
          <a:endParaRPr lang="ru-RU" sz="1600" b="1" kern="1200" cap="none" spc="0" dirty="0">
            <a:ln w="50800"/>
            <a:effectLst/>
          </a:endParaRPr>
        </a:p>
      </dsp:txBody>
      <dsp:txXfrm>
        <a:off x="274264" y="1912507"/>
        <a:ext cx="3094703" cy="643127"/>
      </dsp:txXfrm>
    </dsp:sp>
    <dsp:sp modelId="{2395565F-0E05-4C28-95B6-6A5BA488C4BF}">
      <dsp:nvSpPr>
        <dsp:cNvPr id="0" name=""/>
        <dsp:cNvSpPr/>
      </dsp:nvSpPr>
      <dsp:spPr>
        <a:xfrm>
          <a:off x="239480" y="1114096"/>
          <a:ext cx="3164271" cy="712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 w="50800"/>
              <a:effectLst/>
            </a:rPr>
            <a:t>Безвозмездные поступления</a:t>
          </a:r>
          <a:endParaRPr lang="ru-RU" sz="1600" b="1" kern="1200" cap="none" spc="0" dirty="0">
            <a:ln w="50800"/>
            <a:effectLst/>
          </a:endParaRPr>
        </a:p>
      </dsp:txBody>
      <dsp:txXfrm>
        <a:off x="274272" y="1148888"/>
        <a:ext cx="3094687" cy="643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108DB-9F3C-432A-86A6-90A6F51A90EE}">
      <dsp:nvSpPr>
        <dsp:cNvPr id="0" name=""/>
        <dsp:cNvSpPr/>
      </dsp:nvSpPr>
      <dsp:spPr>
        <a:xfrm>
          <a:off x="1304568" y="332460"/>
          <a:ext cx="2525536" cy="2525536"/>
        </a:xfrm>
        <a:prstGeom prst="pieWedg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Бюджетный процесс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4280" y="1072172"/>
        <a:ext cx="1785824" cy="1785824"/>
      </dsp:txXfrm>
    </dsp:sp>
    <dsp:sp modelId="{AD1459EB-CF73-4D79-91D2-C28682DBD038}">
      <dsp:nvSpPr>
        <dsp:cNvPr id="0" name=""/>
        <dsp:cNvSpPr/>
      </dsp:nvSpPr>
      <dsp:spPr>
        <a:xfrm rot="5400000">
          <a:off x="3946758" y="332460"/>
          <a:ext cx="2525536" cy="2525536"/>
        </a:xfrm>
        <a:prstGeom prst="pieWedge">
          <a:avLst/>
        </a:prstGeom>
        <a:solidFill>
          <a:schemeClr val="accent6">
            <a:shade val="50000"/>
            <a:hueOff val="-163755"/>
            <a:satOff val="2464"/>
            <a:lumOff val="2230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Составление и рассмотрение проекта бюджета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946758" y="1072172"/>
        <a:ext cx="1785824" cy="1785824"/>
      </dsp:txXfrm>
    </dsp:sp>
    <dsp:sp modelId="{A0C9931A-C529-4F74-BBA6-05F7D28134DB}">
      <dsp:nvSpPr>
        <dsp:cNvPr id="0" name=""/>
        <dsp:cNvSpPr/>
      </dsp:nvSpPr>
      <dsp:spPr>
        <a:xfrm rot="10800000">
          <a:off x="3946758" y="2974650"/>
          <a:ext cx="2525536" cy="2525536"/>
        </a:xfrm>
        <a:prstGeom prst="pieWedge">
          <a:avLst/>
        </a:prstGeom>
        <a:solidFill>
          <a:schemeClr val="accent6">
            <a:shade val="50000"/>
            <a:hueOff val="-327510"/>
            <a:satOff val="4927"/>
            <a:lumOff val="44615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Утверждение и исполнение бюджета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946758" y="2974650"/>
        <a:ext cx="1785824" cy="1785824"/>
      </dsp:txXfrm>
    </dsp:sp>
    <dsp:sp modelId="{790A03BC-A8A0-4C01-A4B9-906C3408301A}">
      <dsp:nvSpPr>
        <dsp:cNvPr id="0" name=""/>
        <dsp:cNvSpPr/>
      </dsp:nvSpPr>
      <dsp:spPr>
        <a:xfrm rot="16200000">
          <a:off x="1304568" y="2974650"/>
          <a:ext cx="2525536" cy="2525536"/>
        </a:xfrm>
        <a:prstGeom prst="pieWedge">
          <a:avLst/>
        </a:prstGeom>
        <a:solidFill>
          <a:schemeClr val="accent6">
            <a:shade val="50000"/>
            <a:hueOff val="-163755"/>
            <a:satOff val="2464"/>
            <a:lumOff val="2230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Контроль за исполнением бюджета и бюджетный учет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4280" y="2974650"/>
        <a:ext cx="1785824" cy="1785824"/>
      </dsp:txXfrm>
    </dsp:sp>
    <dsp:sp modelId="{D3333FB2-068D-441B-B624-90C4A88CC639}">
      <dsp:nvSpPr>
        <dsp:cNvPr id="0" name=""/>
        <dsp:cNvSpPr/>
      </dsp:nvSpPr>
      <dsp:spPr>
        <a:xfrm>
          <a:off x="3452441" y="2391385"/>
          <a:ext cx="871980" cy="758244"/>
        </a:xfrm>
        <a:prstGeom prst="circular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F3E4A-A3BD-4FF1-8943-1825FBEBA6CF}">
      <dsp:nvSpPr>
        <dsp:cNvPr id="0" name=""/>
        <dsp:cNvSpPr/>
      </dsp:nvSpPr>
      <dsp:spPr>
        <a:xfrm rot="10800000">
          <a:off x="3452441" y="2683018"/>
          <a:ext cx="871980" cy="758244"/>
        </a:xfrm>
        <a:prstGeom prst="circular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47706-B57B-4D48-9E75-5A4D3328E93C}">
      <dsp:nvSpPr>
        <dsp:cNvPr id="0" name=""/>
        <dsp:cNvSpPr/>
      </dsp:nvSpPr>
      <dsp:spPr>
        <a:xfrm>
          <a:off x="576062" y="2364"/>
          <a:ext cx="3968231" cy="8338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smtClean="0">
              <a:ln w="50800"/>
              <a:effectLst/>
            </a:rPr>
            <a:t>Налоговые доходы</a:t>
          </a:r>
          <a:endParaRPr lang="ru-RU" sz="2000" b="1" kern="1200" cap="none" spc="0" dirty="0">
            <a:ln w="50800"/>
            <a:effectLst/>
          </a:endParaRPr>
        </a:p>
      </dsp:txBody>
      <dsp:txXfrm>
        <a:off x="1157196" y="124480"/>
        <a:ext cx="2805963" cy="589626"/>
      </dsp:txXfrm>
    </dsp:sp>
    <dsp:sp modelId="{9622318E-E645-412B-BC48-2AF8673A6744}">
      <dsp:nvSpPr>
        <dsp:cNvPr id="0" name=""/>
        <dsp:cNvSpPr/>
      </dsp:nvSpPr>
      <dsp:spPr>
        <a:xfrm>
          <a:off x="2318359" y="903931"/>
          <a:ext cx="483637" cy="483637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2382465" y="1088874"/>
        <a:ext cx="355425" cy="113751"/>
      </dsp:txXfrm>
    </dsp:sp>
    <dsp:sp modelId="{BDDA7AF1-A3FB-4B86-ACF8-A6E63F3CE945}">
      <dsp:nvSpPr>
        <dsp:cNvPr id="0" name=""/>
        <dsp:cNvSpPr/>
      </dsp:nvSpPr>
      <dsp:spPr>
        <a:xfrm>
          <a:off x="576062" y="1455278"/>
          <a:ext cx="3968231" cy="833858"/>
        </a:xfrm>
        <a:prstGeom prst="ellipse">
          <a:avLst/>
        </a:prstGeom>
        <a:solidFill>
          <a:schemeClr val="accent5">
            <a:hueOff val="-343741"/>
            <a:satOff val="-4006"/>
            <a:lumOff val="-71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smtClean="0">
              <a:ln w="50800"/>
              <a:effectLst/>
            </a:rPr>
            <a:t>Неналоговые доходы</a:t>
          </a:r>
          <a:endParaRPr lang="ru-RU" sz="2000" b="1" kern="1200" cap="none" spc="0" dirty="0">
            <a:ln w="50800"/>
            <a:effectLst/>
          </a:endParaRPr>
        </a:p>
      </dsp:txBody>
      <dsp:txXfrm>
        <a:off x="1157196" y="1577394"/>
        <a:ext cx="2805963" cy="589626"/>
      </dsp:txXfrm>
    </dsp:sp>
    <dsp:sp modelId="{58E34220-23B4-4647-BCAE-63B6AB962F8A}">
      <dsp:nvSpPr>
        <dsp:cNvPr id="0" name=""/>
        <dsp:cNvSpPr/>
      </dsp:nvSpPr>
      <dsp:spPr>
        <a:xfrm>
          <a:off x="2318359" y="2356846"/>
          <a:ext cx="483637" cy="483637"/>
        </a:xfrm>
        <a:prstGeom prst="mathPlus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2382465" y="2541789"/>
        <a:ext cx="355425" cy="113751"/>
      </dsp:txXfrm>
    </dsp:sp>
    <dsp:sp modelId="{BADFB164-023D-4A1A-95BD-3B14D5C63CB3}">
      <dsp:nvSpPr>
        <dsp:cNvPr id="0" name=""/>
        <dsp:cNvSpPr/>
      </dsp:nvSpPr>
      <dsp:spPr>
        <a:xfrm>
          <a:off x="576062" y="2908193"/>
          <a:ext cx="3968231" cy="833858"/>
        </a:xfrm>
        <a:prstGeom prst="ellipse">
          <a:avLst/>
        </a:prstGeom>
        <a:solidFill>
          <a:schemeClr val="accent5">
            <a:hueOff val="-687482"/>
            <a:satOff val="-8011"/>
            <a:lumOff val="-143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50800"/>
              <a:effectLst/>
            </a:rPr>
            <a:t>Безвозмездные поступления</a:t>
          </a:r>
          <a:endParaRPr lang="ru-RU" sz="2000" b="1" kern="1200" cap="none" spc="0" dirty="0">
            <a:ln w="50800"/>
            <a:effectLst/>
          </a:endParaRPr>
        </a:p>
      </dsp:txBody>
      <dsp:txXfrm>
        <a:off x="1157196" y="3030309"/>
        <a:ext cx="2805963" cy="589626"/>
      </dsp:txXfrm>
    </dsp:sp>
    <dsp:sp modelId="{D9E73559-CFF5-4282-BF98-4A1B65BEE2C6}">
      <dsp:nvSpPr>
        <dsp:cNvPr id="0" name=""/>
        <dsp:cNvSpPr/>
      </dsp:nvSpPr>
      <dsp:spPr>
        <a:xfrm>
          <a:off x="4669372" y="1717110"/>
          <a:ext cx="265166" cy="310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4669372" y="1779149"/>
        <a:ext cx="185616" cy="186117"/>
      </dsp:txXfrm>
    </dsp:sp>
    <dsp:sp modelId="{EC967627-75D6-43AB-9343-77AE7C021264}">
      <dsp:nvSpPr>
        <dsp:cNvPr id="0" name=""/>
        <dsp:cNvSpPr/>
      </dsp:nvSpPr>
      <dsp:spPr>
        <a:xfrm>
          <a:off x="5044608" y="432051"/>
          <a:ext cx="3092296" cy="2880313"/>
        </a:xfrm>
        <a:prstGeom prst="ellipse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cap="none" spc="0" smtClean="0">
              <a:ln w="50800"/>
              <a:effectLst/>
            </a:rPr>
            <a:t>ВСЕГО ДОХОДЫ</a:t>
          </a:r>
          <a:endParaRPr lang="ru-RU" sz="3800" b="1" kern="1200" cap="none" spc="0" dirty="0">
            <a:ln w="50800"/>
            <a:effectLst/>
          </a:endParaRPr>
        </a:p>
      </dsp:txBody>
      <dsp:txXfrm>
        <a:off x="5497464" y="853863"/>
        <a:ext cx="2186584" cy="2036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13D46-2E75-43BB-8E8F-F7023ACF7C24}">
      <dsp:nvSpPr>
        <dsp:cNvPr id="0" name=""/>
        <dsp:cNvSpPr/>
      </dsp:nvSpPr>
      <dsp:spPr>
        <a:xfrm>
          <a:off x="2213" y="6"/>
          <a:ext cx="8338868" cy="5823342"/>
        </a:xfrm>
        <a:prstGeom prst="frame">
          <a:avLst>
            <a:gd name="adj1" fmla="val 5450"/>
          </a:avLst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F2967-9484-4C51-8C2C-562A1FAC14F7}">
      <dsp:nvSpPr>
        <dsp:cNvPr id="0" name=""/>
        <dsp:cNvSpPr/>
      </dsp:nvSpPr>
      <dsp:spPr>
        <a:xfrm>
          <a:off x="335907" y="443658"/>
          <a:ext cx="2863987" cy="2403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A3D7F-3A55-445B-B5B0-E02B2C3E2F21}">
      <dsp:nvSpPr>
        <dsp:cNvPr id="0" name=""/>
        <dsp:cNvSpPr/>
      </dsp:nvSpPr>
      <dsp:spPr>
        <a:xfrm>
          <a:off x="1152115" y="2871029"/>
          <a:ext cx="6675269" cy="270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rPr>
            <a:t>Ведомственная структура расходов бюджета - распределение бюджетных ассигнований, предусмотренных законом (решением) о бюджете, по главным распорядителям бюджетных средств, разделам, подразделам, целевым статьям, группам (группам и подгруппам) видов расходов бюджетов либо по главным распорядителям бюджетных средств, разделам, подразделам и (или) целевым статьям (государственным (муниципальным) программам и непрограммным направлениям деятельности), группам (группам и подгруппам) видов расходов классификации расходов бюджетов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cap="none" spc="0" dirty="0" smtClean="0">
              <a:ln w="50800"/>
              <a:solidFill>
                <a:schemeClr val="accent2">
                  <a:lumMod val="50000"/>
                </a:schemeClr>
              </a:solidFill>
              <a:effectLst/>
            </a:rPr>
            <a:t>«Бюджетный кодекс Российской Федерации» от 31.07.1998 N 145-ФЗ </a:t>
          </a:r>
          <a:endParaRPr lang="ru-RU" sz="1400" b="1" kern="1200" cap="none" spc="0" dirty="0">
            <a:ln w="50800"/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1152115" y="2871029"/>
        <a:ext cx="6675269" cy="2706532"/>
      </dsp:txXfrm>
    </dsp:sp>
    <dsp:sp modelId="{7A1558CC-DFE8-4F63-A98B-668CEB2B8D59}">
      <dsp:nvSpPr>
        <dsp:cNvPr id="0" name=""/>
        <dsp:cNvSpPr/>
      </dsp:nvSpPr>
      <dsp:spPr>
        <a:xfrm>
          <a:off x="6305793" y="1507339"/>
          <a:ext cx="1804491" cy="280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9340E-AF09-4C59-BD6C-97F9D6A0F178}">
      <dsp:nvSpPr>
        <dsp:cNvPr id="0" name=""/>
        <dsp:cNvSpPr/>
      </dsp:nvSpPr>
      <dsp:spPr>
        <a:xfrm>
          <a:off x="1483262" y="189496"/>
          <a:ext cx="4150734" cy="4150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rPr>
            <a:t>Муниципальный долг</a:t>
          </a:r>
          <a:endParaRPr lang="ru-RU" sz="24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 Narrow" pitchFamily="34" charset="0"/>
          </a:endParaRPr>
        </a:p>
      </dsp:txBody>
      <dsp:txXfrm>
        <a:off x="2091123" y="797390"/>
        <a:ext cx="2935012" cy="2935170"/>
      </dsp:txXfrm>
    </dsp:sp>
    <dsp:sp modelId="{EAD0A5C0-66CD-4E02-B25B-0799BAD25673}">
      <dsp:nvSpPr>
        <dsp:cNvPr id="0" name=""/>
        <dsp:cNvSpPr/>
      </dsp:nvSpPr>
      <dsp:spPr>
        <a:xfrm>
          <a:off x="3851948" y="0"/>
          <a:ext cx="461476" cy="461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C46F2E-C8CB-4EB7-99B4-8EC55B8E0546}">
      <dsp:nvSpPr>
        <dsp:cNvPr id="0" name=""/>
        <dsp:cNvSpPr/>
      </dsp:nvSpPr>
      <dsp:spPr>
        <a:xfrm>
          <a:off x="2759560" y="4032059"/>
          <a:ext cx="334613" cy="334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ADD7F-9ECD-4438-9D76-612C79D04DE2}">
      <dsp:nvSpPr>
        <dsp:cNvPr id="0" name=""/>
        <dsp:cNvSpPr/>
      </dsp:nvSpPr>
      <dsp:spPr>
        <a:xfrm>
          <a:off x="5901346" y="1873907"/>
          <a:ext cx="334613" cy="3344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3CF91-D6D8-4172-8A81-3122C403F111}">
      <dsp:nvSpPr>
        <dsp:cNvPr id="0" name=""/>
        <dsp:cNvSpPr/>
      </dsp:nvSpPr>
      <dsp:spPr>
        <a:xfrm>
          <a:off x="4302356" y="4387519"/>
          <a:ext cx="461476" cy="4619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E2DF84-CDB0-4A8D-93AB-5E09B2721DD7}">
      <dsp:nvSpPr>
        <dsp:cNvPr id="0" name=""/>
        <dsp:cNvSpPr/>
      </dsp:nvSpPr>
      <dsp:spPr>
        <a:xfrm>
          <a:off x="2853217" y="655805"/>
          <a:ext cx="334613" cy="33440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532B4-4B1B-4F3D-A72D-5FD44061893C}">
      <dsp:nvSpPr>
        <dsp:cNvPr id="0" name=""/>
        <dsp:cNvSpPr/>
      </dsp:nvSpPr>
      <dsp:spPr>
        <a:xfrm>
          <a:off x="1799995" y="2570584"/>
          <a:ext cx="334613" cy="3344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F0F565-70F3-4D2A-8087-80149C605C94}">
      <dsp:nvSpPr>
        <dsp:cNvPr id="0" name=""/>
        <dsp:cNvSpPr/>
      </dsp:nvSpPr>
      <dsp:spPr>
        <a:xfrm>
          <a:off x="185679" y="938192"/>
          <a:ext cx="1687539" cy="16875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rPr>
            <a:t>  Кредиты, полученные муниципальным образованием от кредитных организаций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 Narrow" pitchFamily="34" charset="0"/>
          </a:endParaRPr>
        </a:p>
      </dsp:txBody>
      <dsp:txXfrm>
        <a:off x="432813" y="1185322"/>
        <a:ext cx="1193271" cy="1193247"/>
      </dsp:txXfrm>
    </dsp:sp>
    <dsp:sp modelId="{223C7261-692E-48E1-8648-E831BA0ED56D}">
      <dsp:nvSpPr>
        <dsp:cNvPr id="0" name=""/>
        <dsp:cNvSpPr/>
      </dsp:nvSpPr>
      <dsp:spPr>
        <a:xfrm>
          <a:off x="3385363" y="670668"/>
          <a:ext cx="461476" cy="461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09D564-58CE-4851-AEB2-2B2DF8D8DB21}">
      <dsp:nvSpPr>
        <dsp:cNvPr id="0" name=""/>
        <dsp:cNvSpPr/>
      </dsp:nvSpPr>
      <dsp:spPr>
        <a:xfrm>
          <a:off x="344897" y="3119876"/>
          <a:ext cx="834404" cy="8347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3E49C7-E461-49F9-8946-DED964B9345D}">
      <dsp:nvSpPr>
        <dsp:cNvPr id="0" name=""/>
        <dsp:cNvSpPr/>
      </dsp:nvSpPr>
      <dsp:spPr>
        <a:xfrm>
          <a:off x="6060564" y="144289"/>
          <a:ext cx="1687539" cy="16875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rPr>
            <a:t>Бюджетные кредиты, привлеченным в местный бюджет от других бюджетов бюджетной системы Российской Федерации</a:t>
          </a:r>
          <a:endParaRPr lang="ru-RU" sz="10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 Narrow" pitchFamily="34" charset="0"/>
          </a:endParaRPr>
        </a:p>
      </dsp:txBody>
      <dsp:txXfrm>
        <a:off x="6307698" y="391419"/>
        <a:ext cx="1193271" cy="1193247"/>
      </dsp:txXfrm>
    </dsp:sp>
    <dsp:sp modelId="{DF0B12B4-C29C-459E-85F6-64F12684E1C6}">
      <dsp:nvSpPr>
        <dsp:cNvPr id="0" name=""/>
        <dsp:cNvSpPr/>
      </dsp:nvSpPr>
      <dsp:spPr>
        <a:xfrm>
          <a:off x="5307046" y="1309753"/>
          <a:ext cx="461476" cy="461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6D83C8-0B43-44BD-B3F1-65A76ACD2CF6}">
      <dsp:nvSpPr>
        <dsp:cNvPr id="0" name=""/>
        <dsp:cNvSpPr/>
      </dsp:nvSpPr>
      <dsp:spPr>
        <a:xfrm>
          <a:off x="27312" y="4113183"/>
          <a:ext cx="334613" cy="334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938A05-D44D-4B17-B28D-77F0B0A727E4}">
      <dsp:nvSpPr>
        <dsp:cNvPr id="0" name=""/>
        <dsp:cNvSpPr/>
      </dsp:nvSpPr>
      <dsp:spPr>
        <a:xfrm>
          <a:off x="3361522" y="3636965"/>
          <a:ext cx="334613" cy="3344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770E56-95F9-4C6D-9BA1-79E840BBB1A4}">
      <dsp:nvSpPr>
        <dsp:cNvPr id="0" name=""/>
        <dsp:cNvSpPr/>
      </dsp:nvSpPr>
      <dsp:spPr>
        <a:xfrm>
          <a:off x="6854099" y="3061045"/>
          <a:ext cx="1687539" cy="16875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rPr>
            <a:t>Гарантии муниципального образования (муниципальные гарантии)</a:t>
          </a:r>
          <a:endParaRPr lang="ru-RU" sz="10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 Narrow" pitchFamily="34" charset="0"/>
          </a:endParaRPr>
        </a:p>
      </dsp:txBody>
      <dsp:txXfrm>
        <a:off x="7101233" y="3308175"/>
        <a:ext cx="1193271" cy="1193247"/>
      </dsp:txXfrm>
    </dsp:sp>
    <dsp:sp modelId="{E2AFF3AD-5B5E-44A1-963C-BC5284516F19}">
      <dsp:nvSpPr>
        <dsp:cNvPr id="0" name=""/>
        <dsp:cNvSpPr/>
      </dsp:nvSpPr>
      <dsp:spPr>
        <a:xfrm>
          <a:off x="6378148" y="3002215"/>
          <a:ext cx="334613" cy="33440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BD95CD-68E4-47C4-9601-8D04746C1E63}">
      <dsp:nvSpPr>
        <dsp:cNvPr id="0" name=""/>
        <dsp:cNvSpPr/>
      </dsp:nvSpPr>
      <dsp:spPr>
        <a:xfrm>
          <a:off x="2010299" y="4505180"/>
          <a:ext cx="1687539" cy="16875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rPr>
            <a:t> Ценные бумаги муниципального образования (муниципальные ценные бумаги)</a:t>
          </a:r>
          <a:endParaRPr lang="ru-RU" sz="10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 Narrow" pitchFamily="34" charset="0"/>
          </a:endParaRPr>
        </a:p>
      </dsp:txBody>
      <dsp:txXfrm>
        <a:off x="2257433" y="4752310"/>
        <a:ext cx="1193271" cy="1193247"/>
      </dsp:txXfrm>
    </dsp:sp>
    <dsp:sp modelId="{4E94AD89-D5C4-44BF-BD08-CBDBDBAAFCC1}">
      <dsp:nvSpPr>
        <dsp:cNvPr id="0" name=""/>
        <dsp:cNvSpPr/>
      </dsp:nvSpPr>
      <dsp:spPr>
        <a:xfrm>
          <a:off x="3517335" y="4448207"/>
          <a:ext cx="334613" cy="334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9B431-466A-4B07-BF0C-604F984E21F5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BABE3-B753-4F79-BAC5-158EE4F2FB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8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74" r:id="rId2"/>
    <p:sldLayoutId id="2147485175" r:id="rId3"/>
    <p:sldLayoutId id="2147485176" r:id="rId4"/>
    <p:sldLayoutId id="2147485177" r:id="rId5"/>
    <p:sldLayoutId id="2147485178" r:id="rId6"/>
    <p:sldLayoutId id="2147485179" r:id="rId7"/>
    <p:sldLayoutId id="2147485180" r:id="rId8"/>
    <p:sldLayoutId id="2147485181" r:id="rId9"/>
    <p:sldLayoutId id="2147485182" r:id="rId10"/>
    <p:sldLayoutId id="21474851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6AFE54402C4442492681B168C1E4273ED6BA041FD467ED8C0C83945BA22F416F79B418EFF3EBDDEC263575100E913CCDCDC89B73EBCTCJ1H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38DBB416080957FF1064CEED2D11C4610E8F4775EAB1B842C80E7143905DA34C48E033D5BB36A46D66B19AAF91DE4B3DE556BF2891BE694U1WDN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C68DFA4DB650D0F1CC1C84C36A8AB51119424F900B71F75D926E27746955B598B420053778C0246rF3B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79F0F92C38C832B3638D4B589830309ABD15D79472FCB0E2A550DAD86DD1A633DE6816719AD1EB25AD9E744E27808925FAF87B5448E6BC8N6s0M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70713&amp;dst=2555" TargetMode="External"/><Relationship Id="rId2" Type="http://schemas.openxmlformats.org/officeDocument/2006/relationships/hyperlink" Target="consultantplus://offline/ref=100B850E3B1C30E2CDA9297710F25F1C8A49A003D4B7112836B8309EEF73A3D8B97C656D37D1E1D3310347B77ABC64A037CCC1B20En4XEI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vetluga.nobl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364"/>
            <a:ext cx="9144000" cy="70542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ru-RU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Совета депутатов </a:t>
            </a:r>
          </a:p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Ветлужского муниципального округа</a:t>
            </a:r>
          </a:p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«Об исполнении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Ветлужского муниципального</a:t>
            </a:r>
          </a:p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округа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год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граждан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Ветлужский муниципальный округ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330"/>
            <a:ext cx="864096" cy="1069136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68" y="1450226"/>
            <a:ext cx="5167064" cy="387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79852"/>
            <a:ext cx="585089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исполнении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1638" y="541517"/>
            <a:ext cx="821005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Представление, рассмотрение и утверждение годового отчета об исполнении бюджета законодательным (представительным) органом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Порядок представления, рассмотрения и утверждения годового отчета об исполнении бюджета устанавливается соответствующим законодательным (представительным) органом в соответствии с положениями Бюджетного Кодекса.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Одновременно с годовым отчетом об исполнении бюджета представляются пояснительная записка к нему, содержащая анализ исполнения бюджета и бюджетной отчетности, и сведения о выполнении государственного (муниципального) задания и (или) иных результатах использования бюджетных ассигнований, проект закона (решения) об исполнении бюджета, иная бюджетная отчетность об исполнении соответствующего бюджета и бюджетная отчетность об исполнении соответствующего консолидированного бюджета, иные документы, предусмотренные бюджетным законодательством Российской Федерации.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По результатам рассмотрения годового отчета об исполнении бюджета законодательный (представительный) орган принимает решение об утверждении либо отклонении закона (решения) об исполнении бюджета.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случае отклонения законодательным (представительным) органом закона (решения) об исполнении бюджета он возвращается для устранения фактов недостоверного или неполного отражения данных и повторного представления в срок, не превышающий один месяц.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Годовой отчет об исполнении бюджета субъекта Российской Федерации представляется в законодательный (представительный) орган государственной власти субъекта Российской Федерации не позднее 1 июня текущего года.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Годовой отчет об исполнении местного бюджета представляется в представительный орган муниципального образования не позднее 1 мая текущего года.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Закон (решение) об исполнении бюджета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Законом (решением) об исполнении бюджета утверждается отчет об исполнении бюджета за отчетный финансовый год с указанием общего объема доходов, расходов и дефицита (профицита) бюджета.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Отдельными приложениями к закону (решению) об исполнении бюджета за отчетный финансовый год утверждаются показатели: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доходов бюджета по кодам классификации доходов бюджетов;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расходов бюджета по ведомственной структуре расходов соответствующего бюджета;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расходов бюджета по разделам и подразделам классификации расходов бюджетов;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источников финансирования дефицита бюджета по кодам классификации источников финансирования дефицитов бюджетов;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Законом (решением) об исполнении бюджета также утверждаются иные показатели, установленные соответственно настоящим Кодексом, законом субъекта Российской Федерации, муниципальным правовым актом представительного органа муниципального образования для закона (решения) об исполнении бюджета.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"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  <a:hlinkClick r:id="rId2"/>
              </a:rPr>
              <a:t>Бюджетный кодекс Российской Федерации" от 31.07.1998 N 145-ФЗ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982" y="143054"/>
            <a:ext cx="8568952" cy="1046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достижении </a:t>
            </a:r>
            <a:r>
              <a:rPr lang="ru-RU" sz="30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показателей социально-экономического </a:t>
            </a:r>
            <a:r>
              <a:rPr lang="ru-RU" sz="30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582560"/>
              </p:ext>
            </p:extLst>
          </p:nvPr>
        </p:nvGraphicFramePr>
        <p:xfrm>
          <a:off x="539553" y="1143000"/>
          <a:ext cx="8051996" cy="484571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78515"/>
                <a:gridCol w="1245613"/>
                <a:gridCol w="1525240"/>
                <a:gridCol w="1134397"/>
                <a:gridCol w="1668231"/>
              </a:tblGrid>
              <a:tr h="531033">
                <a:tc>
                  <a:txBody>
                    <a:bodyPr/>
                    <a:lstStyle/>
                    <a:p>
                      <a:pPr marL="180000"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cap="none" spc="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 Факт </a:t>
                      </a:r>
                      <a:r>
                        <a:rPr lang="ru-RU" sz="140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2024 год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cap="none" spc="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Прогноз на </a:t>
                      </a:r>
                      <a:r>
                        <a:rPr lang="ru-RU" sz="140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2025 </a:t>
                      </a:r>
                      <a:r>
                        <a:rPr lang="ru-RU" sz="1400" u="none" strike="noStrike" cap="none" spc="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год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cap="none" spc="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 Факт </a:t>
                      </a:r>
                      <a:r>
                        <a:rPr lang="ru-RU" sz="140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2025 год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cap="none" spc="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 </a:t>
                      </a:r>
                      <a:r>
                        <a:rPr lang="ru-RU" sz="140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Рост </a:t>
                      </a:r>
                      <a:r>
                        <a:rPr lang="ru-RU" sz="1400" u="none" strike="noStrike" cap="none" spc="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к </a:t>
                      </a:r>
                      <a:r>
                        <a:rPr lang="ru-RU" sz="1400" u="none" strike="noStrike" cap="none" spc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уровню </a:t>
                      </a:r>
                      <a:r>
                        <a:rPr lang="ru-RU" sz="1400" u="none" strike="noStrike" cap="none" spc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2024 </a:t>
                      </a:r>
                      <a:r>
                        <a:rPr lang="ru-RU" sz="1400" u="none" strike="noStrike" cap="none" spc="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года, %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593101">
                <a:tc>
                  <a:txBody>
                    <a:bodyPr/>
                    <a:lstStyle/>
                    <a:p>
                      <a:pPr marL="180000"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cap="none" spc="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2101,1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2210,4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2138,4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1033">
                <a:tc>
                  <a:txBody>
                    <a:bodyPr/>
                    <a:lstStyle/>
                    <a:p>
                      <a:pPr marL="180000"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cap="none" spc="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 Оборот розничной торговли, млн. руб.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2112,8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1544,1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2286,0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1033">
                <a:tc>
                  <a:txBody>
                    <a:bodyPr/>
                    <a:lstStyle/>
                    <a:p>
                      <a:pPr marL="180000"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cap="none" spc="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 Фонд оплаты труда всего, млн. руб.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1428,2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1611,2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1611,0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96551">
                <a:tc>
                  <a:txBody>
                    <a:bodyPr/>
                    <a:lstStyle/>
                    <a:p>
                      <a:pPr marL="180000"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cap="none" spc="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 Среднемесячная начисленная заработная плата работников, руб.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37702,0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41802,0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43320,0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1033">
                <a:tc>
                  <a:txBody>
                    <a:bodyPr/>
                    <a:lstStyle/>
                    <a:p>
                      <a:pPr marL="180000"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Уровень официально зарегистрированной безработицы на конец года, %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cap="none" spc="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cap="none" spc="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0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2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30315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бюджета - поступающие в бюджет денежные средства, за исключением средств, являющихся в соответствии с настоящим Кодексом источниками финансирования дефицита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бюджета.</a:t>
            </a:r>
          </a:p>
          <a:p>
            <a:r>
              <a:rPr lang="ru-RU" sz="1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1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Бюджетный кодекс Российской Федерации" от 31.07.1998 N 145-ФЗ»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05101961"/>
              </p:ext>
            </p:extLst>
          </p:nvPr>
        </p:nvGraphicFramePr>
        <p:xfrm>
          <a:off x="251520" y="2204864"/>
          <a:ext cx="87129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8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изменений доходов, расходов и дефицита (профицита) </a:t>
            </a:r>
            <a:r>
              <a:rPr lang="ru-RU" sz="24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бюджета, млн. рублей</a:t>
            </a:r>
            <a:endParaRPr lang="ru-RU" sz="24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985221"/>
              </p:ext>
            </p:extLst>
          </p:nvPr>
        </p:nvGraphicFramePr>
        <p:xfrm>
          <a:off x="395536" y="1304924"/>
          <a:ext cx="8424936" cy="529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6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изменения </a:t>
            </a:r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доходов бюджета,</a:t>
            </a:r>
          </a:p>
          <a:p>
            <a:pPr algn="ctr"/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32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337732"/>
              </p:ext>
            </p:extLst>
          </p:nvPr>
        </p:nvGraphicFramePr>
        <p:xfrm>
          <a:off x="179512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002992"/>
              </p:ext>
            </p:extLst>
          </p:nvPr>
        </p:nvGraphicFramePr>
        <p:xfrm>
          <a:off x="419919" y="1844824"/>
          <a:ext cx="847256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66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4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070041"/>
              </p:ext>
            </p:extLst>
          </p:nvPr>
        </p:nvGraphicFramePr>
        <p:xfrm>
          <a:off x="251520" y="695292"/>
          <a:ext cx="8568952" cy="59740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13455"/>
                <a:gridCol w="811886"/>
                <a:gridCol w="809037"/>
                <a:gridCol w="1187916"/>
                <a:gridCol w="1435756"/>
                <a:gridCol w="683693"/>
                <a:gridCol w="743516"/>
                <a:gridCol w="683693"/>
              </a:tblGrid>
              <a:tr h="10298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Исполнено в 2024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Исполнено в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 к первоначальному плану в 2025 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 к уточненному плану в 2025 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 исп. 2025 г. к исп. 2024г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1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- Всего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1 033 727,4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1 316 740,3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1 319 461,3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1 289 751,4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в том числе: НАЛОГОВЫЕ И НЕНАЛОГОВЫЕ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254 050,5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258 793,0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260 652,5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289 157,6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1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188 595,4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187 075,2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187 075,2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218 859,0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1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188 595,4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187 075,2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187 075,2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218 859,0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59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22 733,1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22 733,1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22 443,3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0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22 733,1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22 733,1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22 443,3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17 538,8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20 566,5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20 566,5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14 745,6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0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16 198,3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18 555,0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18 555,0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12 735,0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1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58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1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27431"/>
              </p:ext>
            </p:extLst>
          </p:nvPr>
        </p:nvGraphicFramePr>
        <p:xfrm>
          <a:off x="251520" y="260648"/>
          <a:ext cx="8568950" cy="640870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83265"/>
                <a:gridCol w="672821"/>
                <a:gridCol w="888633"/>
                <a:gridCol w="1091748"/>
                <a:gridCol w="1104442"/>
                <a:gridCol w="609347"/>
                <a:gridCol w="609347"/>
                <a:gridCol w="609347"/>
              </a:tblGrid>
              <a:tr h="9412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Исполнено в 2024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Первоначальный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Уточненный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Исполнено в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% исп. к первоначальному плану в 2025 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% исп. к уточненному плану в 2025 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 % исп. 2024 г. к исп. 2024г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НАЛОГИ НА ИМУЩЕСТВО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13 488,4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13 921,4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13 921,4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16 458,0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6 035,5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7 034,6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7 034,6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7 383,4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Земельный налог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7 452,9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6 886,8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6 886,8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9 074,6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ГОСУДАРСТВЕННАЯ ПОШЛИНА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2 721,9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7 572,3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7 572,3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3 782,1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59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6 246,4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6 056,2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6 056,2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8 983,1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Доходы, получаемые в виде арендной платы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6 149,0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5 962,1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5 962,1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8 720,5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Прочие доходы от использования имущества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262,4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280,0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174,5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5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1 761,1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1 517,5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1 517,5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1 551,8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Доходы от компенсации затрат государства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1 761,1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1 517,5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1 551,8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5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1 250,6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893,3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893,3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853,7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1 374,5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685,3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ПРОЧИЕ НЕНАЛОГОВЫЕ ДОХОДЫ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613,3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58,9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1" marR="5961" marT="5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1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72858"/>
              </p:ext>
            </p:extLst>
          </p:nvPr>
        </p:nvGraphicFramePr>
        <p:xfrm>
          <a:off x="179511" y="260647"/>
          <a:ext cx="8712968" cy="64087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07893"/>
                <a:gridCol w="1016259"/>
                <a:gridCol w="903341"/>
                <a:gridCol w="1235991"/>
                <a:gridCol w="989245"/>
                <a:gridCol w="792088"/>
                <a:gridCol w="782201"/>
                <a:gridCol w="585950"/>
              </a:tblGrid>
              <a:tr h="8596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Исполнено в 2024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Исполнено в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 к первоначальному плану в 2025 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 к уточненному плану в 2025 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 исп. 2024 г. к исп. 2024г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779 676,90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1 057 947,3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1 058 808,8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1 000 593,8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3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777 350,40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1 057 947,3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1 053 381,8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995 166,8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285 616,40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421 522,6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422 491,2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380 338,9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237 453,10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347 013,2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347 013,2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312 311,9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на поддержку мер по обеспечению сбалансированности бюджетов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48 163,00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74 509,4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74 509,4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67 058,5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Прочие дотации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196 940,60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392 423,3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348 881,0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348 377,7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3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софинансирование капитальных вложений в объекты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12 449,2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7 748,6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7 730,6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осуществление дорожной деятельности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13 516,80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10 740,8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11 366,6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11 366,6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3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образований на обеспечение мероприятий по переселению граждан из аварийного жилищного фонда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46 700,50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172 012,7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48 243,5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48 243,5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организацию бесплатного горячего питания обучающихся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5 304,30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5 611,1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5 609,5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5 268,2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обеспечение развития и укрепления материально-технической базы домов культуры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1 387,40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5" marR="4615" marT="4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4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68849"/>
              </p:ext>
            </p:extLst>
          </p:nvPr>
        </p:nvGraphicFramePr>
        <p:xfrm>
          <a:off x="251522" y="188641"/>
          <a:ext cx="8640959" cy="64807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55512"/>
                <a:gridCol w="898130"/>
                <a:gridCol w="831952"/>
                <a:gridCol w="1226972"/>
                <a:gridCol w="1152128"/>
                <a:gridCol w="792088"/>
                <a:gridCol w="792088"/>
                <a:gridCol w="792089"/>
              </a:tblGrid>
              <a:tr h="9147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Исполнено в 2024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Первоначальный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Уточненный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Исполнено в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% исп. к первоначальному плану в 2025 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% исп. к уточненному плану в 2025 г.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% исп. 2024 г. к исп. 2024г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60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Субсидии бюджетам на реализацию мероприятий по обеспечению жильем молодых семей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1 436,8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430,8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Субсидии бюджетам на поддержку отрасли культуры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1 138,6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6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  Субсидии бюджетам на реализацию мероприятий по модернизации школьных систем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135 163,5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135 163,5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135 163,5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60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Субсидии бюджетам на реализацию программ формирования современной городской среды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3 628,0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5 208,3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5 208,3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Прочие субсидии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123 828,1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55 390,2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78 341,2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78 197,2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Субвенции бюджетам бюджетной системы Российской Федерации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263 737,3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242 400,4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252 373,0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236 813,5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Субвенции местным бюджетам на выполнение передаваемых полномочий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239 716,2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217 620,2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212 598,4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206 638,1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7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Субвенции бюджетам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1 914,6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2 363,2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2 363,2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2 363,2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123,4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" marR="4901" marT="49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5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538633"/>
              </p:ext>
            </p:extLst>
          </p:nvPr>
        </p:nvGraphicFramePr>
        <p:xfrm>
          <a:off x="179514" y="116632"/>
          <a:ext cx="8856984" cy="662473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76808"/>
                <a:gridCol w="903145"/>
                <a:gridCol w="1303404"/>
                <a:gridCol w="1039986"/>
                <a:gridCol w="1163142"/>
                <a:gridCol w="656833"/>
                <a:gridCol w="656833"/>
                <a:gridCol w="656833"/>
              </a:tblGrid>
              <a:tr h="13197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Исполнено в 2024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Первоначальный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Уточненный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Исполнено в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% исп. к первоначальному плану в 2025 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% исп. к уточненному плану в 2025 г.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% исп. 2024 г. к исп. 2024г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Субвенции бюджетам муниципальных образований на предоставление жилых помещений детям-сиротам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1 742,0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14 250,0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15 279,7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5 907,7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339,1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Субвенции бюджетам на осуществление первичного воинского учета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1 070,5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1 208,1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1 267,1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1 267,1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7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7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Субвенции бюджетам муниципальных образований на ежемесячное денежное вознаграждение за классное руководство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12 015,4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13 905,4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13 682,7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Единая субвенция местным бюджетам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7 278,6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6 952,4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6 952,7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6 952,7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Иные межбюджетные трансферты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31 056,1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1 601,0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29 636,6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29 636,6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1851,1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95,4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8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8712968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</a:t>
            </a:r>
          </a:p>
          <a:p>
            <a:pPr algn="ctr"/>
            <a:r>
              <a:rPr lang="ru-RU" sz="2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  <a:p>
            <a:pPr algn="just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	</a:t>
            </a: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 для граждан разрабатывается для ознакомления граждан (заинтересованных пользователей) с задачами и приоритетными направлениями бюджетной политики, основными условиями формирования и исполнения бюджетов, источниками доходов бюджетов, обоснованиями бюджетных расходов, планируемыми и достигнутыми результатами использования бюджетных ассигнований, а также вовлечения граждан в обсуждение бюджетных решений.</a:t>
            </a:r>
          </a:p>
          <a:p>
            <a:r>
              <a:rPr lang="ru-RU" sz="1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/>
            </a:r>
            <a:br>
              <a:rPr lang="ru-RU" sz="1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</a:br>
            <a:r>
              <a:rPr lang="ru-RU" sz="1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Приказ Минфина России от 22.09.2015 N 145н "Об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форме" </a:t>
            </a:r>
            <a:endParaRPr lang="ru-RU" sz="1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260" y="4815984"/>
            <a:ext cx="8712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Граждане муниципального образования Ветлужский муниципальный округ могут принимать участие в общественном обсуждении проекта решения об исполнении бюджета муниципального образования за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в рамках публичных слушаний по проекту путём внесения своих замечаний и предложений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8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34913"/>
              </p:ext>
            </p:extLst>
          </p:nvPr>
        </p:nvGraphicFramePr>
        <p:xfrm>
          <a:off x="179510" y="260648"/>
          <a:ext cx="8712972" cy="633670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66981"/>
                <a:gridCol w="725767"/>
                <a:gridCol w="1043288"/>
                <a:gridCol w="1031948"/>
                <a:gridCol w="967687"/>
                <a:gridCol w="725767"/>
                <a:gridCol w="725767"/>
                <a:gridCol w="725767"/>
              </a:tblGrid>
              <a:tr h="15881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Исполнено в 2024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Первоначальный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Уточненный план на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Исполнено в 2025 г.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% исп. к первоначальному плану в 2025 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% исп. к уточненному плану в 2025 г.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% исп. 2024 г. к исп. 2024г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0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4 447,7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7 411,9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7 411,9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166,6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5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-2 121,2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-1 984,9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-1 984,9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93,6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9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Ведомственная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6132173"/>
              </p:ext>
            </p:extLst>
          </p:nvPr>
        </p:nvGraphicFramePr>
        <p:xfrm>
          <a:off x="395536" y="557972"/>
          <a:ext cx="8424936" cy="582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2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бюджета округа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группам и </a:t>
            </a: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подгруппам</a:t>
            </a:r>
          </a:p>
          <a:p>
            <a:pPr algn="ctr"/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разделам и подразделам</a:t>
            </a: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),тыс. рублей</a:t>
            </a:r>
            <a:endParaRPr lang="ru-RU" sz="20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464744"/>
              </p:ext>
            </p:extLst>
          </p:nvPr>
        </p:nvGraphicFramePr>
        <p:xfrm>
          <a:off x="179515" y="824517"/>
          <a:ext cx="8784973" cy="590751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0806"/>
                <a:gridCol w="500806"/>
                <a:gridCol w="2691834"/>
                <a:gridCol w="845455"/>
                <a:gridCol w="878497"/>
                <a:gridCol w="878497"/>
                <a:gridCol w="732081"/>
                <a:gridCol w="658873"/>
                <a:gridCol w="597318"/>
                <a:gridCol w="500806"/>
              </a:tblGrid>
              <a:tr h="1089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Раздел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Подраздел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Наименование КФСР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Расход за 2024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Первоначальный план на 2025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Уточненный план на 2025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Расход за 2025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% исп. к первоначальному плану в 2025 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% исп. к уточненному плану в 2025 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 % исп. 2024 г. к исп. 2024г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3 415,4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2 501,2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4 405,7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4 273,4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1 794,2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1 994,6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1 994,6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1 754,4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64 531,8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76 458,2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73 527,3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71 687,6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Судебная система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20 353,3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22 844,3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23 978,9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23 934,8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Резервные фонды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10 000,0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415,4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23 498,7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26 399,9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37 696,8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28 946,6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1 070,5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1 208,1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1 267,1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1 267,1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9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2957"/>
              </p:ext>
            </p:extLst>
          </p:nvPr>
        </p:nvGraphicFramePr>
        <p:xfrm>
          <a:off x="251519" y="188644"/>
          <a:ext cx="8640962" cy="634213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2597"/>
                <a:gridCol w="492597"/>
                <a:gridCol w="2647705"/>
                <a:gridCol w="1015980"/>
                <a:gridCol w="882568"/>
                <a:gridCol w="800468"/>
                <a:gridCol w="831256"/>
                <a:gridCol w="492597"/>
                <a:gridCol w="492597"/>
                <a:gridCol w="492597"/>
              </a:tblGrid>
              <a:tr h="1341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Раздел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Подраздел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Наименование КФСР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Расход за 2024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Первоначальный план на 2025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Уточненный план на 2025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Расход за 2025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% исп. к первоначальному плану в 2025 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% исп. к уточненному плану в 2025 г.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% исп. 2024 г. к исп. 2024г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27 733,0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38 859,5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37 300,9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31 547,1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Общеэкономические вопросы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281,6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329,7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325,7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325,7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Топливно-энергетический комплекс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174,2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6 608,1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9 954,7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4 192,0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3 895,9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Транспорт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20 831,7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12 657,3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24 651,0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24 651,0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46 565,7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44 609,6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55 909,3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43 215,9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5 418,0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13 777,9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14 386,1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6 778,6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Жилищное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140 641,6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208 559,0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135 810,2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135 623,2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Коммунальное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31 079,2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10 312,6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43 076,3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42 562,1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412,7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Благоустройство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27 742,2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31 583,3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34 088,2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29 072,5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92,1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18 117,1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17 723,7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21 117,0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21 114,2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47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6417"/>
              </p:ext>
            </p:extLst>
          </p:nvPr>
        </p:nvGraphicFramePr>
        <p:xfrm>
          <a:off x="251519" y="188635"/>
          <a:ext cx="8640962" cy="653764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2597"/>
                <a:gridCol w="492597"/>
                <a:gridCol w="2647705"/>
                <a:gridCol w="1015980"/>
                <a:gridCol w="882568"/>
                <a:gridCol w="800468"/>
                <a:gridCol w="831256"/>
                <a:gridCol w="492597"/>
                <a:gridCol w="492597"/>
                <a:gridCol w="492597"/>
              </a:tblGrid>
              <a:tr h="1289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Раздел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Подраздел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Наименование КФСР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Расход за 2024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Первоначальный план на 2025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Уточненный план на 2025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Расход за 2025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% исп. к первоначальному плану в 2025 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% исп. к уточненному плану в 2025 г.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 % исп. 2024 г. к исп. 2024г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Охрана объектов растительного и животного мира и среды их обитания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Дошкольное 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112 745,3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117 038,5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122 593,9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114 484,7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Общее 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290 671,0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403 707,1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444 249,7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432 980,1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Дополнительное образование детей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35 558,6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31 075,4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35 361,6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33 469,8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Молодежная политика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22 726,7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7 832,3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7 500,0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6 914,8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38 047,9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42 111,3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41 876,0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41 130,4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Культура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65 208,0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75 955,1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81 543,7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77 996,9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31 585,6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55 256,7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54 351,0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36 614,6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Пенсионное обеспечение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8 062,1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10 326,0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11 136,0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11 008,1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Охрана семьи и детства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10 500,5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17 522,5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17 881,4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7 884,3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675,9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980,0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896,8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896,8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Массовый 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16 678,5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20 629,4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33 281,1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33 278,3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Периодическая печать и издательства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3 701,5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3 927,3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3 927,3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3 612,4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Итого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1 076 118,1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1 316 740,3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1 369 892,2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1 271 998,3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29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20568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b="1" dirty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образования;</a:t>
            </a:r>
          </a:p>
          <a:p>
            <a:pPr algn="just"/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Ответственный </a:t>
            </a:r>
            <a:r>
              <a:rPr lang="ru-RU" b="1" dirty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исполнитель муниципальной программы - орган местного самоуправления муниципального образования, определенный ответственным исполнителем муниципальной программы и являющийся ответственным за разработку и реализацию муниципальной программы;</a:t>
            </a:r>
          </a:p>
          <a:p>
            <a:pPr algn="just"/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Основные </a:t>
            </a:r>
            <a:r>
              <a:rPr lang="ru-RU" b="1" dirty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параметры государственной (муниципальной) программы - цели, задачи, основные мероприятия, конечные результаты реализации государственной (муниципальной) программы, непосредственные результаты реализации основных мероприятий, сроки их достижения, объем ресурсов.</a:t>
            </a:r>
          </a:p>
          <a:p>
            <a:pPr algn="just"/>
            <a:r>
              <a:rPr lang="ru-RU" sz="1100" i="1" dirty="0">
                <a:hlinkClick r:id="rId2"/>
              </a:rPr>
              <a:t/>
            </a:r>
            <a:br>
              <a:rPr lang="ru-RU" sz="1100" i="1" dirty="0">
                <a:hlinkClick r:id="rId2"/>
              </a:rPr>
            </a:br>
            <a:r>
              <a:rPr lang="ru-RU" sz="1100" i="1" dirty="0">
                <a:hlinkClick r:id="rId2"/>
              </a:rPr>
              <a:t>(Письмо Минфина России от 30.09.2014 N 09-05-05/48843 «О Методических рекомендациях по составлению и исполнению бюджетов субъектов Российской Федерации и местных бюджетов на основе государственных (муниципальных) программ»</a:t>
            </a:r>
            <a:r>
              <a:rPr lang="ru-RU" sz="1100" i="1" dirty="0"/>
              <a:t>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651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муниципальных программ, тыс. рублей</a:t>
            </a:r>
            <a:endParaRPr lang="ru-RU" sz="20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60170"/>
              </p:ext>
            </p:extLst>
          </p:nvPr>
        </p:nvGraphicFramePr>
        <p:xfrm>
          <a:off x="179512" y="692696"/>
          <a:ext cx="8712967" cy="597666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94091"/>
                <a:gridCol w="1008574"/>
                <a:gridCol w="998388"/>
                <a:gridCol w="1120639"/>
                <a:gridCol w="1123185"/>
                <a:gridCol w="835386"/>
                <a:gridCol w="743698"/>
                <a:gridCol w="489006"/>
              </a:tblGrid>
              <a:tr h="1894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2024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 2025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Первоначальные годовые назначения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Уточненные годовые назначения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первоначальным годовым назначениям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уточненным годовым назначениям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3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916 069,30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1 139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1195473,4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1 108 214,9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6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 и обеспечение пожарной безопасности в Ветлужском муниципальном округе"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38 863,40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47 720,3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46 086,8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40 205,1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Ветлужского муниципального округа 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18 208,90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20 604,2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32 725,9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32 723,1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72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жильем молодых семей в Ветлужском муниципальном округе Нижегородской области"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6 816,60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89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"Энергосбережение и повышение энергетической эффективности в Ветлужском муниципальном  округе Нижегородской области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50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муниципальной собственностью Ветлужского муниципального округа  Нижегородской области"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19 106,90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30 334,2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38 030,2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25 226,6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6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Ветлужского муниципального округа Нижегородской области"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110 073,90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141 858,5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147 132,3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125 282,1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9" marR="5669" marT="5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2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55185"/>
              </p:ext>
            </p:extLst>
          </p:nvPr>
        </p:nvGraphicFramePr>
        <p:xfrm>
          <a:off x="107503" y="98386"/>
          <a:ext cx="8928994" cy="66089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53449"/>
                <a:gridCol w="1033582"/>
                <a:gridCol w="1023141"/>
                <a:gridCol w="1148423"/>
                <a:gridCol w="1151034"/>
                <a:gridCol w="856098"/>
                <a:gridCol w="762136"/>
                <a:gridCol w="501131"/>
              </a:tblGrid>
              <a:tr h="1635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2024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 2025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Первоначальные годовые назначения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Уточненные годовые назначения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первоначальным годовым назначениям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уточненным годовым назначениям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0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предпринимательства  в Ветлужском муниципальном округе"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1 072,8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Ветлужского муниципального округа на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2023-2030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478 143,70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586 753,8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640 659,6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609 868,4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9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агропромышленного комплекса Ветлужского муниципального округа Нижегородской области"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6 392,60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9 691,0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3 906,6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3 705,9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безнадзорности и правонарушений несовершеннолетних Ветлужского муниципального округа Нижегородской области"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"Комплексное развитие систем коммунальной инфраструктуры Ветлужского муниципального округа Нижегородской области на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2022-2025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21 414,2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21 400,1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2 116,5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«Противодействие коррупции в Ветлужском муниципальном округе Нижегородской области»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9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Ветлужского муниципального округа Нижегородской области"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8 529,00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20 884,0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13 469,6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12 920,3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молодежной политики в Ветлужском муниципальном округе"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6 129,8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6 074,9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5 528,6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"Формирование доступной для инвалидов среды жизнедеятельности в Ветлужском муниципальном округе"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5 576,3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2 088,5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8" marR="4238" marT="4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627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2917"/>
              </p:ext>
            </p:extLst>
          </p:nvPr>
        </p:nvGraphicFramePr>
        <p:xfrm>
          <a:off x="107503" y="116631"/>
          <a:ext cx="8928995" cy="655272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53450"/>
                <a:gridCol w="1033582"/>
                <a:gridCol w="1023141"/>
                <a:gridCol w="1148425"/>
                <a:gridCol w="1151033"/>
                <a:gridCol w="856097"/>
                <a:gridCol w="762136"/>
                <a:gridCol w="501131"/>
              </a:tblGrid>
              <a:tr h="1481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2024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 2025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Первоначальные годовые назначения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Уточненные годовые назначения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первоначальным годовым назначениям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уточненным годовым назначениям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"Антинаркотическая программа Ветлужского муниципального округа"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4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«Переселение граждан из аварийного жилищного фонда на территории Ветлужского муниципального округа Нижегородской </a:t>
                      </a:r>
                      <a:r>
                        <a:rPr lang="ru-RU" sz="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139 435,60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192 997,5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129 026,1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128 839,0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пассажирского автотранспорта на территории Ветлужского муниципального округа Нижегородской области»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20 831,70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12 657,3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24 651,0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24 651,0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4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на территории Ветлужского муниципального округа Нижегородской области»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8 232,20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6 340,1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13 195,6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13 151,9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«Профилактика преступлений и иных правонарушений на территории  Ветлужского муниципального округа»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безопасности дорожного движения на  территории Ветлужского муниципального округа Нижегородской области»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средств массовой информации в Ветлужском муниципальном округе Нижегородской области»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3 701,50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3 927,3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3 927,3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3 612,4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«Улучшение экологической обстановки на территории Ветлужского муниципального округа»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9 191,60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5 409,9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14 770,5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14 770,5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транспортной инфраструктуры Ветлужского муниципального округа Нижегородской области»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46 565,70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44 604,2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55 909,3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43 215,9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туризма Ветлужского муниципального округа Нижегородской области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9" marR="3769" marT="3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15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и непрограммные расходы бюджета</a:t>
            </a:r>
            <a:r>
              <a:rPr lang="ru-RU" sz="20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18669"/>
              </p:ext>
            </p:extLst>
          </p:nvPr>
        </p:nvGraphicFramePr>
        <p:xfrm>
          <a:off x="179514" y="764704"/>
          <a:ext cx="8712966" cy="5544616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246028"/>
                <a:gridCol w="922322"/>
                <a:gridCol w="1080120"/>
                <a:gridCol w="1080120"/>
                <a:gridCol w="1080120"/>
                <a:gridCol w="864096"/>
                <a:gridCol w="722690"/>
                <a:gridCol w="717470"/>
              </a:tblGrid>
              <a:tr h="3617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2024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2025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0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Первоначальные годовые назначения,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Уточненные годовые назначения,                                                               млн. рублей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первоначальным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годовым назначениям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уточненным годовым назначениям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всего:    в т.ч.: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076118,1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1316740,3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1369892,2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1271998,3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муниципальных программ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916069,3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1139957,3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1195473,4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1108214,9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160048,8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176783,0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174418,8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163783,4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0865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Информация, раскрываемая для </a:t>
            </a:r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97999795"/>
              </p:ext>
            </p:extLst>
          </p:nvPr>
        </p:nvGraphicFramePr>
        <p:xfrm>
          <a:off x="611560" y="980728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7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 расходы 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округа, </a:t>
            </a: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37684"/>
              </p:ext>
            </p:extLst>
          </p:nvPr>
        </p:nvGraphicFramePr>
        <p:xfrm>
          <a:off x="251520" y="980728"/>
          <a:ext cx="8640958" cy="51845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14287"/>
                <a:gridCol w="1252449"/>
                <a:gridCol w="1252449"/>
                <a:gridCol w="1607619"/>
                <a:gridCol w="1514154"/>
              </a:tblGrid>
              <a:tr h="16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Вид расходов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Факт за </a:t>
                      </a:r>
                      <a:r>
                        <a:rPr lang="ru-RU" sz="1400" u="none" strike="noStrike" dirty="0" smtClean="0">
                          <a:effectLst/>
                        </a:rPr>
                        <a:t>2024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Первоначальный план на </a:t>
                      </a:r>
                      <a:r>
                        <a:rPr lang="ru-RU" sz="1400" u="none" strike="noStrike" dirty="0" smtClean="0">
                          <a:effectLst/>
                        </a:rPr>
                        <a:t>2025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Уточненный план на </a:t>
                      </a:r>
                      <a:r>
                        <a:rPr lang="ru-RU" sz="1400" u="none" strike="noStrike" dirty="0" smtClean="0">
                          <a:effectLst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Факт за </a:t>
                      </a:r>
                      <a:r>
                        <a:rPr lang="ru-RU" sz="1400" u="none" strike="noStrike" dirty="0" smtClean="0">
                          <a:effectLst/>
                        </a:rPr>
                        <a:t>2025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Содержание аппарата управления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90094,7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103163,9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115702,6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112954,2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Муниципальные учреждения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27289,9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7137,2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7858,5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7613,4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Прочие непрограммные расходы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42664,2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66481,9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50857,7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43215,8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Итого непрограммные расходы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160048,8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176873,0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174418,8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163783,4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465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391936"/>
              </p:ext>
            </p:extLst>
          </p:nvPr>
        </p:nvGraphicFramePr>
        <p:xfrm>
          <a:off x="251520" y="332657"/>
          <a:ext cx="8568952" cy="6416141"/>
        </p:xfrm>
        <a:graphic>
          <a:graphicData uri="http://schemas.openxmlformats.org/drawingml/2006/table">
            <a:tbl>
              <a:tblPr firstRow="1" firstCol="1" bandRow="1" bandCol="1">
                <a:tableStyleId>{69C7853C-536D-4A76-A0AE-DD22124D55A5}</a:tableStyleId>
              </a:tblPr>
              <a:tblGrid>
                <a:gridCol w="5954990"/>
                <a:gridCol w="1107902"/>
                <a:gridCol w="753030"/>
                <a:gridCol w="753030"/>
              </a:tblGrid>
              <a:tr h="121644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Муниципальная программа " Защита населения и территорий от чрезвычайных ситуаций и обеспечение пожарной безопасности в Ветлужском муниципальном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округе"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310" marR="6310" marT="63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805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6032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Последовательное снижение рисков чрезвычайных ситуаций, повышение безопасности населения и защищённости критически важных объектов от угроз природного и техногенного характера,  а также обеспечение необходимых условий для безопасной жизнедеятельности и качества жизни населения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400" u="none" strike="noStrike" dirty="0">
                          <a:effectLst/>
                        </a:rPr>
                        <a:t>за счет построения и развития аппаратно-программного комплекса "Безопасный город".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Индикаторы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2024г.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 план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</a:tr>
              <a:tr h="9461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Динамика снижения на территории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400" u="none" strike="noStrike" dirty="0">
                          <a:effectLst/>
                        </a:rPr>
                        <a:t>от общего количества зарегистрированных пожаров,%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</a:tr>
              <a:tr h="7095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Доля </a:t>
                      </a:r>
                      <a:r>
                        <a:rPr lang="ru-RU" sz="1400" u="none" strike="noStrike" dirty="0" smtClean="0">
                          <a:effectLst/>
                        </a:rPr>
                        <a:t> муниципальных учреждений в которых в полном объеме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смонтирована система автоматической пожарной сигнализации</a:t>
                      </a:r>
                      <a:r>
                        <a:rPr lang="ru-RU" sz="1400" u="none" strike="noStrike" dirty="0" smtClean="0">
                          <a:effectLst/>
                        </a:rPr>
                        <a:t>,%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</a:tr>
              <a:tr h="9461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Доля оповещаемого при чрезвычайных ситуациях населения от количества населения, подлежащего оповещению,%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" marR="6310" marT="631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7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99378"/>
              </p:ext>
            </p:extLst>
          </p:nvPr>
        </p:nvGraphicFramePr>
        <p:xfrm>
          <a:off x="539550" y="404664"/>
          <a:ext cx="8280922" cy="5190636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5544618"/>
                <a:gridCol w="1008112"/>
                <a:gridCol w="972108"/>
                <a:gridCol w="756084"/>
              </a:tblGrid>
              <a:tr h="83492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"Управление муниципальной собственностью Ветлужского муниципального </a:t>
                      </a:r>
                      <a:r>
                        <a:rPr lang="ru-RU" sz="12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11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446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Эффективное управление и распоряжение муниципальным имуществом и земельными ресурсами Ветлужского муниципального </a:t>
                      </a:r>
                      <a:r>
                        <a:rPr lang="ru-RU" sz="1200" u="none" strike="noStrike" dirty="0" smtClean="0">
                          <a:effectLst/>
                        </a:rPr>
                        <a:t>округа, </a:t>
                      </a:r>
                      <a:r>
                        <a:rPr lang="ru-RU" sz="1200" u="none" strike="noStrike" dirty="0">
                          <a:effectLst/>
                        </a:rPr>
                        <a:t>обеспечение его сохранности и целевого использования.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Индикаторы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2024 г.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2025 г.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2026 г.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7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Доля земельных участков, являющихся муниципальной собственностью Ветлужского муниципального </a:t>
                      </a:r>
                      <a:r>
                        <a:rPr lang="ru-RU" sz="12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200" u="none" strike="noStrike" dirty="0">
                          <a:effectLst/>
                        </a:rPr>
                        <a:t>к общему количеству земельных участков, подлежащих приватизации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80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90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Доля объектов муниципального имущества, выставленного на торгах, к общему количеству объектов, включенных в прогнозный план приватизации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60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90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0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Доля объектов недвижимого имущества, на которое зарегистрировано право муниципальной собственности, к общему количеству объектов недвижимого имущества, учтенных в реестре имущества Ветлужского муниципального </a:t>
                      </a:r>
                      <a:r>
                        <a:rPr lang="ru-RU" sz="1200" u="none" strike="noStrike" dirty="0" smtClean="0">
                          <a:effectLst/>
                        </a:rPr>
                        <a:t>округа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90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4" marR="4084" marT="4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15795"/>
              </p:ext>
            </p:extLst>
          </p:nvPr>
        </p:nvGraphicFramePr>
        <p:xfrm>
          <a:off x="251520" y="188641"/>
          <a:ext cx="8496944" cy="6612198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6624736"/>
                <a:gridCol w="648072"/>
                <a:gridCol w="648072"/>
                <a:gridCol w="576064"/>
              </a:tblGrid>
              <a:tr h="136938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Ветлужского муниципального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округа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Нижегородской области» 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3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муниципальной программы: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69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Поддержка,  распространение,  сохранение  и  развитие  лучших традиций и достижений культуры Ветлужского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2024г. факт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2025г. план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2025г. факт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5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населения Ветлужского муниципального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округа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участием в клубных формированиях, чел.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1478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501">
                <a:tc>
                  <a:txBody>
                    <a:bodyPr/>
                    <a:lstStyle/>
                    <a:p>
                      <a:pPr algn="l" rtl="0" fontAlgn="ctr">
                        <a:spcAft>
                          <a:spcPts val="12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культурно-массовых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 (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с предыдущим годом),%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представленных (во всех формах) зрителю музейных предметов в общем количестве музейных предметов основного фонда муниципальных музеев Ветлужского муниципального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округа,%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3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детей, привлекаемых к участию в творческих мероприятиях в общем числе детей,%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8" marR="4998" marT="4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7732"/>
              </p:ext>
            </p:extLst>
          </p:nvPr>
        </p:nvGraphicFramePr>
        <p:xfrm>
          <a:off x="467544" y="188640"/>
          <a:ext cx="8136903" cy="6427219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4949250"/>
                <a:gridCol w="1174399"/>
                <a:gridCol w="1216341"/>
                <a:gridCol w="796913"/>
              </a:tblGrid>
              <a:tr h="47678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«Развитие образования  Ветлужского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000" u="none" strike="noStrike" dirty="0">
                          <a:effectLst/>
                        </a:rPr>
                        <a:t>на </a:t>
                      </a:r>
                      <a:r>
                        <a:rPr lang="ru-RU" sz="1000" u="none" strike="noStrike" dirty="0" smtClean="0">
                          <a:effectLst/>
                        </a:rPr>
                        <a:t>2023-2030 </a:t>
                      </a:r>
                      <a:r>
                        <a:rPr lang="ru-RU" sz="1000" u="none" strike="noStrike" dirty="0">
                          <a:effectLst/>
                        </a:rPr>
                        <a:t>годы»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72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942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Формирование на территории  Ветлужского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000" u="none" strike="noStrike" dirty="0">
                          <a:effectLst/>
                        </a:rPr>
                        <a:t>образовательной системы, обеспечивающей  доступность качественного образования, отвечающего потребностям инновационного развития экономики </a:t>
                      </a:r>
                      <a:r>
                        <a:rPr lang="ru-RU" sz="1000" u="none" strike="noStrike" dirty="0" smtClean="0">
                          <a:effectLst/>
                        </a:rPr>
                        <a:t>округа,  </a:t>
                      </a:r>
                      <a:r>
                        <a:rPr lang="ru-RU" sz="1000" u="none" strike="noStrike" dirty="0">
                          <a:effectLst/>
                        </a:rPr>
                        <a:t>ожиданиям общества и каждого гражданина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Индикаторы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2024 г. </a:t>
                      </a:r>
                    </a:p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факт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2025г. </a:t>
                      </a:r>
                    </a:p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план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2025 г. </a:t>
                      </a:r>
                    </a:p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факт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54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 dirty="0">
                          <a:effectLst/>
                        </a:rPr>
                        <a:t>- доступность дошкольного образования (отношение численности детей 3 - 7 лет, которым предоставлена возможность получать услуги дошкольного образования, к численности детей в возрасте 3 - 7 лет, скорректированной на численность детей в возрасте 5 - 7 лет, обучающихся в ОО, 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- отношение среднего балла единого государственного экзамена (в расчете на 1 предмет) в 10% ОО с лучшими результатами единого государственного экзамена к среднему баллу единого государственного экзамена (в расчете на 1 предмет) в 10% ОО с худшими результатами единого государственного экзамена, 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1,3</a:t>
                      </a:r>
                      <a:endParaRPr lang="ru-RU" sz="10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1,4</a:t>
                      </a:r>
                      <a:endParaRPr lang="ru-RU" sz="10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1,3</a:t>
                      </a:r>
                      <a:endParaRPr lang="ru-RU" sz="10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7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- удельный вес численности населения в возрасте 5 - 18 лет, охваченного образованием, в общей численности населения в возрасте 5 - 18 лет, 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98,1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99,1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98,1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7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- охват детей в возрасте 5 - 18 лет дополнительными образовательными программами (удельный вес численности детей, получающих услуги дополнительного образования, в общей численности детей в возрасте 5 - 18 лет), 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90,0</a:t>
                      </a:r>
                      <a:endParaRPr lang="ru-RU" sz="10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84,5</a:t>
                      </a:r>
                      <a:endParaRPr lang="ru-RU" sz="10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90,0</a:t>
                      </a:r>
                      <a:endParaRPr lang="ru-RU" sz="10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- охват организованными формами отдыха и оздоровления от численности детей школьного возраста,%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85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68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85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- доля детей-сирот и детей, оставшихся без попечения родителей, воспитывающихся в семьях граждан, в общей численности детей-сирот и детей, оставшихся без попечения родителей, %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6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- доля детей-сирот и детей, оставшихся без попечения родителей, в общем количестве детей от 0 до 18 лет, %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 dirty="0">
                          <a:effectLst/>
                        </a:rPr>
                        <a:t>Охват детей организованными формами отдыха,%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Количество учреждений, организующих отдых и оздоровление детей, ед.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9" marR="2429" marT="2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4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15383"/>
              </p:ext>
            </p:extLst>
          </p:nvPr>
        </p:nvGraphicFramePr>
        <p:xfrm>
          <a:off x="539552" y="332656"/>
          <a:ext cx="8064894" cy="5976663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3922230"/>
                <a:gridCol w="1246600"/>
                <a:gridCol w="410465"/>
                <a:gridCol w="828533"/>
                <a:gridCol w="828533"/>
                <a:gridCol w="828533"/>
              </a:tblGrid>
              <a:tr h="125088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Муниципальная программа «Противодействие коррупции в Ветлужском муниципальном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округе </a:t>
                      </a:r>
                      <a:r>
                        <a:rPr lang="ru-RU" sz="1400" u="none" strike="noStrike" dirty="0">
                          <a:effectLst/>
                        </a:rPr>
                        <a:t>Нижегородской  области 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07" marR="6207" marT="620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/>
                </a:tc>
              </a:tr>
              <a:tr h="221028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08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Обеспечение реализации государственной политики в области противодействия коррупции, развитие системы противодействия (профилактики) коррупции в Ветлужском муниципальном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07" marR="6207" marT="620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/>
                </a:tc>
              </a:tr>
              <a:tr h="263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Индикаторы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2024г.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 план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/>
                </a:tc>
              </a:tr>
              <a:tr h="21050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Доля респондентов, положительно оценивающих деятельность органов местного самоуправления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400" u="none" strike="noStrike" dirty="0">
                          <a:effectLst/>
                        </a:rPr>
                        <a:t>по противодействию коррупции, к концу 2026 года (от респондентов, опрошенных в ходе социологического опроса)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40,0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46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85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/>
                </a:tc>
              </a:tr>
              <a:tr h="10525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 в МФЦ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98,0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" marR="6207" marT="620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7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94317"/>
              </p:ext>
            </p:extLst>
          </p:nvPr>
        </p:nvGraphicFramePr>
        <p:xfrm>
          <a:off x="251521" y="404665"/>
          <a:ext cx="8568950" cy="6078285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5688631"/>
                <a:gridCol w="1008112"/>
                <a:gridCol w="1008112"/>
                <a:gridCol w="864095"/>
              </a:tblGrid>
              <a:tr h="116836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Муниципальная программа «Развитие агропромышленного комплекса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400" u="none" strike="noStrike" dirty="0">
                          <a:effectLst/>
                        </a:rPr>
                        <a:t>Нижегородской области»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806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82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Развитие производственно-финансовой деятельности организаций агропромышленного комплекса;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544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- создание условий для устойчивого развития сельских территорий;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418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 - обеспечение создания условий для реализации государственной программы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Индикаторы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2024г.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 план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5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 Индекс производства продукции сельского хозяйства в хозяйствах всех категорий (в сопоставимых ценах), %.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101,5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101,5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130,5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5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Среднемесячная номинальная заработная плата в сельском хозяйстве, руб.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26972,0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16500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34083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77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Укомплектованность должностей муниципальной службы в управлении сельского хозяйства администрации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округа, </a:t>
                      </a:r>
                      <a:r>
                        <a:rPr lang="ru-RU" sz="1400" u="none" strike="noStrike" dirty="0">
                          <a:effectLst/>
                        </a:rPr>
                        <a:t>%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49061"/>
              </p:ext>
            </p:extLst>
          </p:nvPr>
        </p:nvGraphicFramePr>
        <p:xfrm>
          <a:off x="251520" y="188640"/>
          <a:ext cx="8496943" cy="6421245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3702043"/>
                <a:gridCol w="1259677"/>
                <a:gridCol w="548569"/>
                <a:gridCol w="629838"/>
                <a:gridCol w="1178408"/>
                <a:gridCol w="1178408"/>
              </a:tblGrid>
              <a:tr h="106017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Муниципальная программа «Управление муниципальными финансами 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400" u="none" strike="noStrike" dirty="0">
                          <a:effectLst/>
                        </a:rPr>
                        <a:t>Нижегородской области»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/>
                </a:tc>
              </a:tr>
              <a:tr h="17378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49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Обеспечение сбалансированности и устойчивости бюджета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округа, </a:t>
                      </a:r>
                      <a:r>
                        <a:rPr lang="ru-RU" sz="1400" u="none" strike="noStrike" dirty="0">
                          <a:effectLst/>
                        </a:rPr>
                        <a:t>повышение эффективности и качества управления муниципальными финансами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/>
                </a:tc>
              </a:tr>
              <a:tr h="173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Индикаторы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2024г. 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 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план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 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/>
                </a:tc>
              </a:tr>
              <a:tr h="799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Доходы </a:t>
                      </a:r>
                      <a:r>
                        <a:rPr lang="ru-RU" sz="1400" u="none" strike="noStrike" dirty="0" smtClean="0">
                          <a:effectLst/>
                        </a:rPr>
                        <a:t>бюджета </a:t>
                      </a:r>
                      <a:r>
                        <a:rPr lang="ru-RU" sz="1400" u="none" strike="noStrike" dirty="0">
                          <a:effectLst/>
                        </a:rPr>
                        <a:t>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 </a:t>
                      </a:r>
                      <a:r>
                        <a:rPr lang="ru-RU" sz="1400" u="none" strike="noStrike" dirty="0">
                          <a:effectLst/>
                        </a:rPr>
                        <a:t>на  душу населения, тыс. руб.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83,7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50,0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104,5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/>
                </a:tc>
              </a:tr>
              <a:tr h="1849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Доля расходов консолидированного   бюджета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400" u="none" strike="noStrike" dirty="0">
                          <a:effectLst/>
                        </a:rPr>
                        <a:t>,  формируемых  в рамках муниципальных программ, в общем объеме  расходов </a:t>
                      </a:r>
                      <a:r>
                        <a:rPr lang="ru-RU" sz="1400" u="none" strike="noStrike" dirty="0" smtClean="0">
                          <a:effectLst/>
                        </a:rPr>
                        <a:t>бюджета </a:t>
                      </a:r>
                      <a:r>
                        <a:rPr lang="ru-RU" sz="1400" u="none" strike="noStrike" dirty="0">
                          <a:effectLst/>
                        </a:rPr>
                        <a:t>(без    учета субвенций из федерального  и областного бюджета), 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74,6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85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88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/>
                </a:tc>
              </a:tr>
              <a:tr h="9940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Удельный  вес муниципального долга по отношению к доходам  </a:t>
                      </a:r>
                      <a:r>
                        <a:rPr lang="ru-RU" sz="1400" u="none" strike="noStrike" dirty="0" smtClean="0">
                          <a:effectLst/>
                        </a:rPr>
                        <a:t>бюджета округа  </a:t>
                      </a:r>
                      <a:r>
                        <a:rPr lang="ru-RU" sz="1400" u="none" strike="noStrike" dirty="0">
                          <a:effectLst/>
                        </a:rPr>
                        <a:t>без  учета безвозмездных   поступлений  из областного бюджета, 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3" marR="4023" marT="40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2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75718"/>
              </p:ext>
            </p:extLst>
          </p:nvPr>
        </p:nvGraphicFramePr>
        <p:xfrm>
          <a:off x="251520" y="332656"/>
          <a:ext cx="8640960" cy="6120679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5544616"/>
                <a:gridCol w="1152128"/>
                <a:gridCol w="1080120"/>
                <a:gridCol w="864096"/>
              </a:tblGrid>
              <a:tr h="127115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«Развитие физкультуры и спорта  Ветлужского </a:t>
                      </a:r>
                      <a:r>
                        <a:rPr lang="ru-RU" sz="1200" u="none" strike="noStrike" dirty="0" smtClean="0">
                          <a:effectLst/>
                        </a:rPr>
                        <a:t>муниципального округа</a:t>
                      </a:r>
                      <a:r>
                        <a:rPr lang="ru-RU" sz="1200" u="none" strike="noStrike" dirty="0" smtClean="0">
                          <a:effectLst/>
                        </a:rPr>
                        <a:t>»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72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676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Создание условий для реализации права граждан на занятия физической культурой и спортом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Индикаторы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2024 г.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2024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г.</a:t>
                      </a:r>
                    </a:p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2024 г.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0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 Доля населения </a:t>
                      </a:r>
                      <a:r>
                        <a:rPr lang="ru-RU" sz="1200" u="none" strike="noStrike" dirty="0" smtClean="0">
                          <a:effectLst/>
                        </a:rPr>
                        <a:t>округа, </a:t>
                      </a:r>
                      <a:r>
                        <a:rPr lang="ru-RU" sz="1200" u="none" strike="noStrike" dirty="0">
                          <a:effectLst/>
                        </a:rPr>
                        <a:t>систематически занимающегося физической культурой и спортом, участвующих в соревнованиях,%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40,0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43,7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42,0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0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Удельный расход электрической энергии на снабжение подведомственных муниципальных учреждений, </a:t>
                      </a:r>
                      <a:r>
                        <a:rPr lang="ru-RU" sz="1200" u="none" strike="noStrike" dirty="0" err="1">
                          <a:effectLst/>
                        </a:rPr>
                        <a:t>к.Втч</a:t>
                      </a:r>
                      <a:r>
                        <a:rPr lang="ru-RU" sz="1200" u="none" strike="noStrike" dirty="0">
                          <a:effectLst/>
                        </a:rPr>
                        <a:t>/</a:t>
                      </a:r>
                      <a:r>
                        <a:rPr lang="ru-RU" sz="1200" u="none" strike="noStrike" dirty="0" err="1">
                          <a:effectLst/>
                        </a:rPr>
                        <a:t>кв.м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89,0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88,99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88,93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6" marR="5356" marT="5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1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13208"/>
              </p:ext>
            </p:extLst>
          </p:nvPr>
        </p:nvGraphicFramePr>
        <p:xfrm>
          <a:off x="395536" y="188641"/>
          <a:ext cx="8424937" cy="6329641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4237794"/>
                <a:gridCol w="1594854"/>
                <a:gridCol w="1545503"/>
                <a:gridCol w="1046786"/>
              </a:tblGrid>
              <a:tr h="110924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Муниципальная программа «Развитие молодежной политики в Ветлужском муниципальном 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округе»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12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504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Создание условий для наиболее полного и качественного развития молодежи, реализации ее потенциала в интересах Ветлужского муниципального </a:t>
                      </a:r>
                      <a:r>
                        <a:rPr lang="ru-RU" sz="12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200" u="none" strike="noStrike" dirty="0">
                          <a:effectLst/>
                        </a:rPr>
                        <a:t>и,  воспитание молодежи в духе патриотизма.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9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Индикаторы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2024г.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 план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Доля молодых людей возрасте от 14 до 35 лет (ед.)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 участвующих в деятельности молодёжных общественных объединений 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55,0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55,0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55,0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Доля  молодых людей в возрасте  от 14 до 35   лет участвующих в деятельности военно-патриотических клубов, мероприятиях военно – патриотической направленности  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50,0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35,0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70,0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6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318" y="40466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ПРИНЦИПЫ БЮДЖЕТНОЙ </a:t>
            </a:r>
            <a:r>
              <a:rPr lang="ru-RU" sz="32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СИСТЕМЫ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419" y="1772816"/>
            <a:ext cx="85307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Бюджетная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Российской Федерации основана на принципах: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единства бюджетной системы Российской Федерации;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самостоятельности бюджетов;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равенства бюджетных прав субъектов Российской Федерации, муниципальных образований;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полноты отражения доходов, расходов и источников финансирования дефицитов бюджетов;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сбалансированности бюджета;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эффективности использования бюджетных средств;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общего (совокупного) покрытия расходов бюджетов;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прозрачности (открытости);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участия граждан в бюджетном процессе;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достоверности бюджета;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адресности и целевого характера бюджетных средств;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подведомственности расходов бюджетов;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единства кассы.</a:t>
            </a:r>
          </a:p>
          <a:p>
            <a:r>
              <a:rPr lang="ru-RU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hlinkClick r:id="rId2"/>
              </a:rPr>
              <a:t/>
            </a:r>
            <a:br>
              <a:rPr lang="ru-RU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hlinkClick r:id="rId2"/>
              </a:rPr>
            </a:br>
            <a:r>
              <a:rPr lang="ru-RU" sz="1200" i="1" dirty="0">
                <a:hlinkClick r:id="rId2"/>
              </a:rPr>
              <a:t>"Бюджетный кодекс Российской Федерации" от 31.07.1998 N 145-ФЗ 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2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32301"/>
              </p:ext>
            </p:extLst>
          </p:nvPr>
        </p:nvGraphicFramePr>
        <p:xfrm>
          <a:off x="395536" y="116632"/>
          <a:ext cx="8424936" cy="6222669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6223356"/>
                <a:gridCol w="761420"/>
                <a:gridCol w="792088"/>
                <a:gridCol w="648072"/>
              </a:tblGrid>
              <a:tr h="105020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«Развитие предпринимательства </a:t>
                      </a:r>
                      <a:r>
                        <a:rPr lang="ru-RU" sz="1200" u="none" strike="noStrike" dirty="0" smtClean="0">
                          <a:effectLst/>
                        </a:rPr>
                        <a:t>в </a:t>
                      </a:r>
                      <a:r>
                        <a:rPr lang="ru-RU" sz="1200" u="none" strike="noStrike" dirty="0">
                          <a:effectLst/>
                        </a:rPr>
                        <a:t>Ветлужском муниципальном </a:t>
                      </a:r>
                      <a:r>
                        <a:rPr lang="ru-RU" sz="1200" u="none" strike="noStrike" dirty="0" smtClean="0">
                          <a:effectLst/>
                        </a:rPr>
                        <a:t>округе»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60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647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Создание и обеспечение благоприятных условий для развития и повышения конкурентоспособности малого и среднего предпринимательства и туризма на территории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400" u="none" strike="noStrike" dirty="0">
                          <a:effectLst/>
                        </a:rPr>
                        <a:t>Нижегородской области.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642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Повышение роли и экономической активности субъектов малого и среднего предпринимательства, туризма в социально-экономическом развитии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округа.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Индикаторы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2024 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 план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 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Оборот малых и средних предприятий, </a:t>
                      </a:r>
                      <a:r>
                        <a:rPr lang="ru-RU" sz="1400" u="none" strike="noStrike" dirty="0" smtClean="0">
                          <a:effectLst/>
                        </a:rPr>
                        <a:t>млн. рублей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1791,9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1231,8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1901,9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Количество субъектов малого и среднего предпринимательства, ед.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596,0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586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623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Численность работников (без внешних совместителей) на малых и средних предприятиях, чел.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760,0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681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676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Среднемесячная заработная плата на малых и средних предприятиях, руб.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22844,5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18860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24230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Количество консультаций в сфере защиты прав потребителей, ед.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4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28090"/>
              </p:ext>
            </p:extLst>
          </p:nvPr>
        </p:nvGraphicFramePr>
        <p:xfrm>
          <a:off x="395536" y="332657"/>
          <a:ext cx="8424936" cy="6309266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5121378"/>
                <a:gridCol w="1261149"/>
                <a:gridCol w="1106305"/>
                <a:gridCol w="936104"/>
              </a:tblGrid>
              <a:tr h="48979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Муниципальная программа «Комплексное развитие систем коммунальной инфраструктуры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79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400" u="none" strike="noStrike" dirty="0">
                          <a:effectLst/>
                        </a:rPr>
                        <a:t>Нижегородской области на </a:t>
                      </a:r>
                      <a:r>
                        <a:rPr lang="ru-RU" sz="1400" u="none" strike="noStrike" dirty="0" smtClean="0">
                          <a:effectLst/>
                        </a:rPr>
                        <a:t>2022-2025 </a:t>
                      </a:r>
                      <a:r>
                        <a:rPr lang="ru-RU" sz="1400" u="none" strike="noStrike" dirty="0">
                          <a:effectLst/>
                        </a:rPr>
                        <a:t>годы»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35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94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Создание материальной базы развития коммунальной инфраструктуры для повышения качества жизни населения Ветлужского муниципального 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округа;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94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Улучшение качества предоставления коммунальных услуг потребителям на территории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округа.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Индикаторы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2024г.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 план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 Среднегодовая протяженность сетей водоснабжения, км.;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72,2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72,2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72,2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Снижение количества повреждений на сети водоснабжения, ед.;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Среднегодовая протяженность сетей теплоснабжения, км.;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37,1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37,1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37,1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Снижение количества повреждений на сети теплоснабжения, ед.;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Среднегодовая протяженность сетей водоотведения, км.;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35,4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35,4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35,4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Снижение количества повреждений на сети водоотведения, ед.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2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71556"/>
              </p:ext>
            </p:extLst>
          </p:nvPr>
        </p:nvGraphicFramePr>
        <p:xfrm>
          <a:off x="467544" y="404665"/>
          <a:ext cx="8208913" cy="5415778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5666150"/>
                <a:gridCol w="886578"/>
                <a:gridCol w="864096"/>
                <a:gridCol w="792089"/>
              </a:tblGrid>
              <a:tr h="122594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Муниципальная программа «Обеспечение жильем молодых семей в Ветлужском муниципальном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округе </a:t>
                      </a:r>
                      <a:r>
                        <a:rPr lang="ru-RU" sz="1400" u="none" strike="noStrike" dirty="0">
                          <a:effectLst/>
                        </a:rPr>
                        <a:t>Нижегородской области»</a:t>
                      </a:r>
                      <a:endParaRPr lang="ru-RU" sz="1400" b="1" i="0" u="none" strike="noStrike" dirty="0">
                        <a:effectLst/>
                        <a:latin typeface="Candara"/>
                      </a:endParaRP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41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50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Государственная поддержка в решении жилищной проблемы молодых семей, признанных в установленном порядке нуждающимися в улучшении жилищных условий.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Индикаторы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2024г.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 план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303">
                <a:tc>
                  <a:txBody>
                    <a:bodyPr/>
                    <a:lstStyle/>
                    <a:p>
                      <a:pPr algn="ctr" rtl="0" fontAlgn="t"/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rtl="0" fontAlgn="t"/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rtl="0" fontAlgn="t"/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rtl="0" fontAlgn="t"/>
                      <a:r>
                        <a:rPr lang="ru-RU" sz="1400" u="none" strike="noStrike" dirty="0" smtClean="0">
                          <a:effectLst/>
                        </a:rPr>
                        <a:t>обеспеченность </a:t>
                      </a:r>
                      <a:r>
                        <a:rPr lang="ru-RU" sz="1400" u="none" strike="noStrike" dirty="0">
                          <a:effectLst/>
                        </a:rPr>
                        <a:t>молодых семей Ветлужского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400" u="none" strike="noStrike" dirty="0">
                          <a:effectLst/>
                        </a:rPr>
                        <a:t>Нижегородской области социальными выплатами на приобретение жилого помещения или создание объекта индивидуального жилищного строительства,%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7" marR="5887" marT="588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30,8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11,1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11,1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7" marR="5887" marT="5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1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2733"/>
              </p:ext>
            </p:extLst>
          </p:nvPr>
        </p:nvGraphicFramePr>
        <p:xfrm>
          <a:off x="323528" y="116631"/>
          <a:ext cx="8424937" cy="6705426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5468260"/>
                <a:gridCol w="985559"/>
                <a:gridCol w="985559"/>
                <a:gridCol w="985559"/>
              </a:tblGrid>
              <a:tr h="65951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«ЭНЕРГОСБЕРЕЖЕНИЕ И ПОВЫШЕНИЕ ЭНЕРГЕТИЧЕСКОЙ ЭФФЕКТИВНОСТИ В ВЕТЛУЖСКОМ МУНИЦИПАЛЬНОМ ОКРУГЕ НИЖЕГОРОДСКОЙ </a:t>
                      </a:r>
                      <a:r>
                        <a:rPr lang="ru-RU" sz="1200" u="none" strike="noStrike" dirty="0" smtClean="0">
                          <a:effectLst/>
                        </a:rPr>
                        <a:t>ОБЛАСТИ»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15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80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Повышение энергетической эффективности при производстве, передаче и потреблении энергетических ресурсов в Ветлужском муниципальном округе, сокращение затрат на обеспечение всеми видами энергетических ресурсов (вода, электрическая и тепловая энергия), создание условий для перевода бюджетной сферы на энергосбережение.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Индикаторы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2024г.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 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200" b="0" u="none" strike="noStrike" dirty="0" smtClean="0">
                          <a:effectLst/>
                        </a:rPr>
                        <a:t> 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число </a:t>
                      </a:r>
                      <a:r>
                        <a:rPr lang="ru-RU" sz="1200" u="sng" strike="noStrike" dirty="0">
                          <a:effectLst/>
                        </a:rPr>
                        <a:t>многоквартирных домов</a:t>
                      </a:r>
                      <a:r>
                        <a:rPr lang="ru-RU" sz="1200" u="none" strike="noStrike" dirty="0">
                          <a:effectLst/>
                        </a:rPr>
                        <a:t>, расположенных на территории муниципального образования, оснащенных коллективными (общедомовыми) приборами учета потребляемой </a:t>
                      </a:r>
                      <a:r>
                        <a:rPr lang="ru-RU" sz="1200" u="none" strike="noStrike" dirty="0" err="1">
                          <a:effectLst/>
                        </a:rPr>
                        <a:t>электр</a:t>
                      </a:r>
                      <a:r>
                        <a:rPr lang="ru-RU" sz="1200" u="none" strike="noStrike" dirty="0">
                          <a:effectLst/>
                        </a:rPr>
                        <a:t>. энергии </a:t>
                      </a:r>
                      <a:r>
                        <a:rPr lang="ru-RU" sz="1200" u="none" strike="noStrike" dirty="0" smtClean="0">
                          <a:effectLst/>
                        </a:rPr>
                        <a:t>,ед.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число многоквартирных домов, расположенных на территории муниципального образования, в которых имеется потребность в оснащении приборами учета потребляемой </a:t>
                      </a:r>
                      <a:r>
                        <a:rPr lang="ru-RU" sz="1200" u="none" strike="noStrike" dirty="0" err="1">
                          <a:effectLst/>
                        </a:rPr>
                        <a:t>электр</a:t>
                      </a:r>
                      <a:r>
                        <a:rPr lang="ru-RU" sz="1200" u="none" strike="noStrike" dirty="0">
                          <a:effectLst/>
                        </a:rPr>
                        <a:t>. энергии </a:t>
                      </a:r>
                      <a:r>
                        <a:rPr lang="ru-RU" sz="1200" u="none" strike="noStrike" dirty="0" smtClean="0">
                          <a:effectLst/>
                        </a:rPr>
                        <a:t>,ед.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число </a:t>
                      </a:r>
                      <a:r>
                        <a:rPr lang="ru-RU" sz="1200" u="sng" strike="noStrike" dirty="0">
                          <a:effectLst/>
                        </a:rPr>
                        <a:t>домов блокированной застройки,</a:t>
                      </a:r>
                      <a:r>
                        <a:rPr lang="ru-RU" sz="1200" u="none" strike="noStrike" dirty="0">
                          <a:effectLst/>
                        </a:rPr>
                        <a:t> расположенных на территории муниципального образования, оснащенных коллективными (общедомовыми) приборами учета потребляемой электрической энергии </a:t>
                      </a:r>
                      <a:r>
                        <a:rPr lang="ru-RU" sz="1200" u="none" strike="noStrike" dirty="0" smtClean="0">
                          <a:effectLst/>
                        </a:rPr>
                        <a:t>,ед.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число домов блокированной застройки, расположенных на территории муниципального образования, в которых имеется потребность в оснащении приборами учета потребляемой </a:t>
                      </a:r>
                      <a:r>
                        <a:rPr lang="ru-RU" sz="1200" u="none" strike="noStrike" dirty="0" err="1">
                          <a:effectLst/>
                        </a:rPr>
                        <a:t>электр</a:t>
                      </a:r>
                      <a:r>
                        <a:rPr lang="ru-RU" sz="1200" u="none" strike="noStrike" dirty="0">
                          <a:effectLst/>
                        </a:rPr>
                        <a:t>. энергии </a:t>
                      </a:r>
                      <a:r>
                        <a:rPr lang="ru-RU" sz="1200" u="none" strike="noStrike" dirty="0" smtClean="0">
                          <a:effectLst/>
                        </a:rPr>
                        <a:t>,ед.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число</a:t>
                      </a:r>
                      <a:r>
                        <a:rPr lang="ru-RU" sz="1200" u="sng" strike="noStrike" dirty="0">
                          <a:effectLst/>
                        </a:rPr>
                        <a:t> многоквартирных домов</a:t>
                      </a:r>
                      <a:r>
                        <a:rPr lang="ru-RU" sz="1200" u="none" strike="noStrike" dirty="0">
                          <a:effectLst/>
                        </a:rPr>
                        <a:t>, расположенных на территории муниципального образования, оснащенных коллективными (общедомовыми) приборами учета потребляемой тепловой энергии </a:t>
                      </a:r>
                      <a:r>
                        <a:rPr lang="ru-RU" sz="1200" u="none" strike="noStrike" dirty="0" smtClean="0">
                          <a:effectLst/>
                        </a:rPr>
                        <a:t>,ед.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число многоквартирных домов, расположенных на территории муниципального образования, в которых имеется потребность в оснащении приборами учета потребляемой тепловой энергии </a:t>
                      </a:r>
                      <a:r>
                        <a:rPr lang="ru-RU" sz="1200" u="none" strike="noStrike" dirty="0" smtClean="0">
                          <a:effectLst/>
                        </a:rPr>
                        <a:t>,ед.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число </a:t>
                      </a:r>
                      <a:r>
                        <a:rPr lang="ru-RU" sz="1200" u="sng" strike="noStrike" dirty="0">
                          <a:effectLst/>
                        </a:rPr>
                        <a:t>домов блокированной застройки,</a:t>
                      </a:r>
                      <a:r>
                        <a:rPr lang="ru-RU" sz="1200" u="none" strike="noStrike" dirty="0">
                          <a:effectLst/>
                        </a:rPr>
                        <a:t> расположенных на территории муниципального образования, оснащенных коллективными (общедомовыми) приборами учета потребляемой тепловой энергии </a:t>
                      </a:r>
                      <a:r>
                        <a:rPr lang="ru-RU" sz="1200" u="none" strike="noStrike" dirty="0" smtClean="0">
                          <a:effectLst/>
                        </a:rPr>
                        <a:t>,ед.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0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187659"/>
              </p:ext>
            </p:extLst>
          </p:nvPr>
        </p:nvGraphicFramePr>
        <p:xfrm>
          <a:off x="107503" y="188641"/>
          <a:ext cx="8856986" cy="6489982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4837025"/>
                <a:gridCol w="1339987"/>
                <a:gridCol w="1339987"/>
                <a:gridCol w="1339987"/>
              </a:tblGrid>
              <a:tr h="91333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«Профилактика  безнадзорности и правонарушений несовершеннолетних на территории Ветлужского муниципального округа»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567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Цель муниципальной программы: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988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Повышение эффективности межведомственного взаимодействия в сфере профилактики безнадзорности и правонарушений несовершеннолетних и защиты их прав.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Индикаторы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2024г.</a:t>
                      </a:r>
                    </a:p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 факт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2025 г.</a:t>
                      </a:r>
                    </a:p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 факт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Снижение доли несовершеннолетних, совершивших преступления, в общей численности несовершеннолетних в возрасте от 14 до 17 лет,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Снижение доли несовершеннолетних, совершивших преступления, административные правонарушения и иные антиобщественные действия, в период проведения с ними различными органами и учреждениями системы профилактики безнадзорности и правонарушений несовершеннолетних , индивидуальной профилактической работы, в общей численности несовершеннолетних, состоящих на профилактических учетах,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Снижение доли преступлений несовершеннолетних, совершенных  в состоянии алкогольного опьянения, в общей численности преступлений несовершеннолетних 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Увеличение доли несовершеннолетних, состоящих на профилактических учетах в органах и учреждениях системы профилактики безнадзорности и правонарушений несовершеннолетних, охваченных мероприятиями по организации  занятости и отдыха, в общей численности несовершеннолетних, состоящих на профилактических учетах,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3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1052"/>
              </p:ext>
            </p:extLst>
          </p:nvPr>
        </p:nvGraphicFramePr>
        <p:xfrm>
          <a:off x="539552" y="332656"/>
          <a:ext cx="8136904" cy="6045118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4968552"/>
                <a:gridCol w="1008112"/>
                <a:gridCol w="1080120"/>
                <a:gridCol w="1080120"/>
              </a:tblGrid>
              <a:tr h="116058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Муниципальная программа  "Формирование доступной для инвалидов среды жизнедеятельности в Ветлужском муниципальном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округе"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64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550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Создание инвалидам условий для равного с другими гражданами участия в жизни общества за счет формирования доступной среды жизнедеятельности, с учетом потребности инвалидов, 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 (людей, испытывающих затруднения при самостоятельном передвижении, получении услуг, необходимой информации)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Индикаторы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2024г.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 план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Доля учреждений социальной инфраструктуры, обладающих элементами доступности, к общему количеству учреждений социальной инфраструктуры , %.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50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50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50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0" marR="6390" marT="6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949150"/>
              </p:ext>
            </p:extLst>
          </p:nvPr>
        </p:nvGraphicFramePr>
        <p:xfrm>
          <a:off x="395536" y="404664"/>
          <a:ext cx="8136904" cy="6114024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5544616"/>
                <a:gridCol w="1080120"/>
                <a:gridCol w="756084"/>
                <a:gridCol w="756084"/>
              </a:tblGrid>
              <a:tr h="115629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"Антинаркотическая программа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округа"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66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муниципальной программы: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542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незаконному обороту наркотических средств и психотропных веществ;</a:t>
                      </a:r>
                      <a:b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преступлений и правонарушений, связанных с употреблением и распространением наркотических и психотропных веществ;</a:t>
                      </a:r>
                      <a:b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-пропаганда здорового образа жизни, формирование антинаркотического мировоззрения среди детей и молодежи.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2024г.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2025г. план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2025г.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заболеваемость наркоманией, чел. на 10тыс. населения, ед.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3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подростков и молодежи в возрасте от 11 до 24 лет, вовлеченных в профилактические мероприятия, по отношению к общей численности лиц указанной категории,%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9" marR="6299" marT="6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8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730026"/>
              </p:ext>
            </p:extLst>
          </p:nvPr>
        </p:nvGraphicFramePr>
        <p:xfrm>
          <a:off x="539552" y="548680"/>
          <a:ext cx="8136904" cy="5758006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3888432"/>
                <a:gridCol w="1800200"/>
                <a:gridCol w="1404156"/>
                <a:gridCol w="1044116"/>
              </a:tblGrid>
              <a:tr h="146279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Муниципальная программа  «Переселение граждан из аварийного жилищного фонда на территории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400" u="none" strike="noStrike" dirty="0">
                          <a:effectLst/>
                        </a:rPr>
                        <a:t>Нижегородской </a:t>
                      </a:r>
                      <a:r>
                        <a:rPr lang="ru-RU" sz="1400" u="none" strike="noStrike" dirty="0" smtClean="0">
                          <a:effectLst/>
                        </a:rPr>
                        <a:t>области»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9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4187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Финансовое и организационное обеспечение переселения граждан из многоквартирных домов, признанных до 1 января 2017 года в установленном порядке аварийными и подлежащими сносу или реконструкции в связи с физическим износом в процессе их эксплуатации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Индикаторы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2024г.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 план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5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Расселяемая площадь,кв.м.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2634,3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1013,6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992,2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6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Количество переселяемых жителей, чел.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110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43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41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3" marR="8353" marT="8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12336"/>
              </p:ext>
            </p:extLst>
          </p:nvPr>
        </p:nvGraphicFramePr>
        <p:xfrm>
          <a:off x="611560" y="188640"/>
          <a:ext cx="8064896" cy="6191594"/>
        </p:xfrm>
        <a:graphic>
          <a:graphicData uri="http://schemas.openxmlformats.org/drawingml/2006/table">
            <a:tbl>
              <a:tblPr firstRow="1" firstCol="1" lastCol="1" bandRow="1" bandCol="1">
                <a:tableStyleId>{69C7853C-536D-4A76-A0AE-DD22124D55A5}</a:tableStyleId>
              </a:tblPr>
              <a:tblGrid>
                <a:gridCol w="5112568"/>
                <a:gridCol w="864096"/>
                <a:gridCol w="1044116"/>
                <a:gridCol w="1044116"/>
              </a:tblGrid>
              <a:tr h="145410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Муниципальная программа  "Развитие пассажирского автотранспорта на территории Ветлужского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округа </a:t>
                      </a:r>
                      <a:r>
                        <a:rPr lang="ru-RU" sz="1400" u="none" strike="noStrike" dirty="0">
                          <a:effectLst/>
                        </a:rPr>
                        <a:t>Нижегородской области"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2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Цель муниципальной программы: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4101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Удовлетворить потребности населения в услугах пассажирского транспорта за счет бесперебойной работы предприятий.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Индикаторы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2024г.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 план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2025г.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 факт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Доля пассажирского подвижного состава с истекшим нормативным сроком службы,%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25,0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31,3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25,0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Количество подвижного состава, ед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Сохранение коэффициента обеспеченности населения автомобильным транспортом общего пользования на 1000 жителей не ниже 1,1., %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1,29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1,17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1,3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8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03611"/>
              </p:ext>
            </p:extLst>
          </p:nvPr>
        </p:nvGraphicFramePr>
        <p:xfrm>
          <a:off x="323528" y="188640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0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3497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Понятия и термины</a:t>
            </a:r>
          </a:p>
          <a:p>
            <a:pPr algn="ctr"/>
            <a:r>
              <a:rPr lang="ru-RU" sz="1200" i="1" u="sng" dirty="0">
                <a:ln>
                  <a:solidFill>
                    <a:srgbClr val="002060"/>
                  </a:solidFill>
                </a:ln>
                <a:hlinkClick r:id="rId2"/>
              </a:rPr>
              <a:t>«Бюджетный кодекс Российской Федерации» от 31.07.1998 N </a:t>
            </a:r>
            <a:r>
              <a:rPr lang="ru-RU" sz="1200" i="1" u="sng" dirty="0" smtClean="0">
                <a:ln>
                  <a:solidFill>
                    <a:srgbClr val="002060"/>
                  </a:solidFill>
                </a:ln>
                <a:hlinkClick r:id="rId2"/>
              </a:rPr>
              <a:t>145-ФЗ</a:t>
            </a:r>
            <a:endParaRPr lang="ru-RU" sz="1200" u="sng" dirty="0">
              <a:ln>
                <a:solidFill>
                  <a:srgbClr val="002060"/>
                </a:solidFill>
              </a:ln>
            </a:endParaRPr>
          </a:p>
          <a:p>
            <a:pPr algn="ctr"/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836712"/>
            <a:ext cx="88929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8288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lvl="0" indent="268288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lvl="0" indent="268288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lvl="0" indent="268288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lvl="0" indent="268288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lvl="0" indent="268288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доходами;</a:t>
            </a:r>
          </a:p>
          <a:p>
            <a:pPr lvl="0" indent="268288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pPr lvl="0" indent="268288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  </a:r>
          </a:p>
          <a:p>
            <a:pPr lvl="0" indent="268288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сводная бюджетная роспись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документ, который составляется и ведется финансовым органом (органом управления государственным внебюджетным фондом) в соответствии с настоящим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Кодексом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целях организации исполнения бюджета по расходам бюджета и источникам финансирования дефицита бюджета;</a:t>
            </a:r>
          </a:p>
          <a:p>
            <a:pPr lvl="0" indent="268288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роспись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настоящим Кодексом в целях исполнения бюджета по расходам (источникам финансирования дефицита бюджета);</a:t>
            </a:r>
          </a:p>
          <a:p>
            <a:pPr lvl="0" indent="268288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муниципальном долге Ветлужского муниципального </a:t>
            </a:r>
            <a:r>
              <a:rPr lang="ru-RU" sz="24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округа, </a:t>
            </a:r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90328"/>
              </p:ext>
            </p:extLst>
          </p:nvPr>
        </p:nvGraphicFramePr>
        <p:xfrm>
          <a:off x="539552" y="1124744"/>
          <a:ext cx="8136903" cy="4752528"/>
        </p:xfrm>
        <a:graphic>
          <a:graphicData uri="http://schemas.openxmlformats.org/drawingml/2006/table">
            <a:tbl>
              <a:tblPr firstRow="1" firstCol="1" lastCol="1" bandRow="1" bandCol="1">
                <a:tableStyleId>{775DCB02-9BB8-47FD-8907-85C794F793BA}</a:tableStyleId>
              </a:tblPr>
              <a:tblGrid>
                <a:gridCol w="4320480"/>
                <a:gridCol w="1504212"/>
                <a:gridCol w="1376108"/>
                <a:gridCol w="936103"/>
              </a:tblGrid>
              <a:tr h="174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Первоначальный план</a:t>
                      </a:r>
                      <a:endParaRPr lang="ru-RU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Уточненный план</a:t>
                      </a:r>
                      <a:endParaRPr lang="ru-RU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Факт</a:t>
                      </a:r>
                      <a:endParaRPr lang="ru-RU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166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Верхний предел муниципального долга</a:t>
                      </a:r>
                      <a:endParaRPr lang="ru-RU" sz="1800" b="0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89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Объем </a:t>
                      </a:r>
                      <a:r>
                        <a:rPr lang="ru-RU" sz="1800" u="none" strike="noStrike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расходов на обслуживание муниципального долга</a:t>
                      </a:r>
                      <a:endParaRPr lang="ru-RU" sz="1800" b="0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256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</a:t>
            </a:r>
            <a:r>
              <a:rPr lang="ru-RU" sz="24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долга, тыс. рублей</a:t>
            </a:r>
            <a:endParaRPr lang="ru-RU" sz="24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93948"/>
              </p:ext>
            </p:extLst>
          </p:nvPr>
        </p:nvGraphicFramePr>
        <p:xfrm>
          <a:off x="323528" y="908721"/>
          <a:ext cx="8328716" cy="5503809"/>
        </p:xfrm>
        <a:graphic>
          <a:graphicData uri="http://schemas.openxmlformats.org/drawingml/2006/table">
            <a:tbl>
              <a:tblPr firstRow="1" firstCol="1" lastCol="1" bandRow="1" bandCol="1">
                <a:tableStyleId>{775DCB02-9BB8-47FD-8907-85C794F793BA}</a:tableStyleId>
              </a:tblPr>
              <a:tblGrid>
                <a:gridCol w="4877312"/>
                <a:gridCol w="1592181"/>
                <a:gridCol w="1859223"/>
              </a:tblGrid>
              <a:tr h="1352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на </a:t>
                      </a:r>
                      <a:r>
                        <a:rPr lang="ru-RU" sz="1300" u="none" strike="noStrike" dirty="0" smtClean="0">
                          <a:effectLst/>
                        </a:rPr>
                        <a:t>01.01.2024 </a:t>
                      </a:r>
                      <a:r>
                        <a:rPr lang="ru-RU" sz="1300" u="none" strike="noStrike" dirty="0">
                          <a:effectLst/>
                        </a:rPr>
                        <a:t>года</a:t>
                      </a:r>
                      <a:endParaRPr lang="ru-RU" sz="1300" b="1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на </a:t>
                      </a:r>
                      <a:r>
                        <a:rPr lang="ru-RU" sz="1300" u="none" strike="noStrike" dirty="0" smtClean="0">
                          <a:effectLst/>
                        </a:rPr>
                        <a:t>01.01.2025 </a:t>
                      </a:r>
                      <a:r>
                        <a:rPr lang="ru-RU" sz="1300" u="none" strike="noStrike" dirty="0">
                          <a:effectLst/>
                        </a:rPr>
                        <a:t>года</a:t>
                      </a:r>
                      <a:endParaRPr lang="ru-RU" sz="1300" b="1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4567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>
                          <a:effectLst/>
                        </a:rPr>
                        <a:t>Объем муниципального долга всего</a:t>
                      </a:r>
                      <a:endParaRPr lang="ru-RU" sz="1300" b="1" i="0" u="none" strike="noStrike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4385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>
                          <a:effectLst/>
                        </a:rPr>
                        <a:t>в том числе:</a:t>
                      </a:r>
                      <a:endParaRPr lang="ru-RU" sz="1300" b="1" i="0" u="none" strike="noStrike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8489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</a:rPr>
                        <a:t>Бюджетные кредиты, привлеченные от других бюджетов бюджетной системы РФ</a:t>
                      </a:r>
                      <a:endParaRPr lang="ru-RU" sz="1300" b="1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482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>
                          <a:effectLst/>
                        </a:rPr>
                        <a:t>Муниципальные гарантии</a:t>
                      </a:r>
                      <a:endParaRPr lang="ru-RU" sz="1300" b="1" i="0" u="none" strike="noStrike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5481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</a:rPr>
                        <a:t>Предельный объем муниципального долга</a:t>
                      </a:r>
                      <a:endParaRPr lang="ru-RU" sz="1300" b="1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4813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 smtClean="0">
                          <a:effectLst/>
                        </a:rPr>
                        <a:t>Предельный объем расходов на обслуживание муниципального долга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</a:rPr>
                        <a:t>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8952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>
                          <a:effectLst/>
                        </a:rPr>
                        <a:t>Верхний предел муниципального долга</a:t>
                      </a:r>
                      <a:endParaRPr lang="ru-RU" sz="1300" b="1" i="0" u="none" strike="noStrike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</a:rPr>
                        <a:t>0</a:t>
                      </a:r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253D75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6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 о бюджете округа в сети интернет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81569"/>
            <a:ext cx="3802937" cy="1600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Финансовое управление администрации Ветлужского муниципального округа 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https://vetluga.nobl.ru/activity/31144/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420888"/>
            <a:ext cx="3528392" cy="11237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для граждан</a:t>
            </a:r>
          </a:p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https://vetluga.nobl.ru/activity/35375/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3524" y="3789040"/>
            <a:ext cx="4392488" cy="11237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Бюджетный калькулятор</a:t>
            </a:r>
          </a:p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https://vetluga.nobl.ru/activity/37026/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5229200"/>
            <a:ext cx="4104456" cy="1464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Планирование и исполнение бюджета 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https://vetluga.nobl.ru/activity/35365/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3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4096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Контактная информация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Полное наименование: Финансовое управление администрации Ветлужского муниципального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округа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Нижегородской области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Вышестоящий орган: Администрация Ветлужского муниципального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округа Нижегородской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области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Адрес: 606860, Нижегородская область, г. Ветлуга, ул. Ленина д.42.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Телефон: 8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831 50 2 19 71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Электронный адрес: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ofvet@mts-nn.ru 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Информационный ресурс: </a:t>
            </a:r>
            <a:r>
              <a:rPr lang="en-US" b="1" u="sng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https://vetluga.nobl.ru/ </a:t>
            </a:r>
            <a:endParaRPr lang="ru-RU" b="1" u="sng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График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работы: понедельник - четверг: 8.00 - 17.00; пятница: 8.00 - 16:00; перерыв: 12.00 - 12.48; суббота - воскресенье: выходные дни.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Глава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местного самоуправления округа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осуществляет прием граждан еженедельно в понедельник с 10.00 до 13.00.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Запись заявителей проводится при личном обращении или с использованием средств телефонной связи по номеру: (83150)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2-12-71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0389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943" y="836712"/>
            <a:ext cx="892899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>
                  <a:solidFill>
                    <a:srgbClr val="002060"/>
                  </a:solidFill>
                </a:ln>
              </a:rPr>
              <a:t>К вопросам местного значения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</a:rPr>
              <a:t>относятся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:</a:t>
            </a: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</a:rPr>
              <a:t>составление 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и рассмотрение проекта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</a:rPr>
              <a:t>бюджета, 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утверждение и исполнение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</a:rPr>
              <a:t>бюджета, 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осуществление контроля за его исполнением, составление и утверждение отчета об исполнении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</a:rPr>
              <a:t>бюджета</a:t>
            </a:r>
            <a:r>
              <a:rPr lang="ru-RU" b="1" i="1" dirty="0" smtClean="0">
                <a:ln/>
                <a:solidFill>
                  <a:schemeClr val="accent3"/>
                </a:solidFill>
              </a:rPr>
              <a:t> </a:t>
            </a:r>
            <a:endParaRPr lang="ru-RU" sz="11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99616719"/>
              </p:ext>
            </p:extLst>
          </p:nvPr>
        </p:nvGraphicFramePr>
        <p:xfrm>
          <a:off x="1043608" y="2591038"/>
          <a:ext cx="7272808" cy="426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люс 6"/>
          <p:cNvSpPr/>
          <p:nvPr/>
        </p:nvSpPr>
        <p:spPr>
          <a:xfrm>
            <a:off x="251520" y="2708920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8258359" y="2609564"/>
            <a:ext cx="755576" cy="61206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4943" y="3573014"/>
            <a:ext cx="861774" cy="2808313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профицит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1225" y="3429001"/>
            <a:ext cx="861774" cy="2736302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дефицит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9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5149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92226682"/>
              </p:ext>
            </p:extLst>
          </p:nvPr>
        </p:nvGraphicFramePr>
        <p:xfrm>
          <a:off x="683568" y="476672"/>
          <a:ext cx="77768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260648"/>
            <a:ext cx="84969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бюджетного процесса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1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Глава </a:t>
            </a: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местного самоуправления Ветлужского муниципального округа;</a:t>
            </a:r>
            <a:endParaRPr lang="ru-RU" sz="20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депутатов Ветлужского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</a:t>
            </a: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округа;</a:t>
            </a:r>
            <a:endParaRPr lang="ru-RU" sz="20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Администрация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Ветлужского муниципального </a:t>
            </a: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округа;</a:t>
            </a:r>
            <a:endParaRPr lang="ru-RU" sz="20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Финансовое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администрации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Ветлужского муниципального </a:t>
            </a: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округа;</a:t>
            </a:r>
            <a:endParaRPr lang="ru-RU" sz="20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Кредитные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организации </a:t>
            </a: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округа;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Администраторы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поступлений в местный бюджет;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Главные распорядители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бюджетных средств;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Получатели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бюджетных средств;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Иные </a:t>
            </a:r>
            <a:r>
              <a:rPr lang="ru-RU" sz="20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органы, на которые законодательством  Российской Федерации и Нижегородской области  возложены бюджетные, налоговые и иные полномочия. </a:t>
            </a:r>
          </a:p>
        </p:txBody>
      </p:sp>
    </p:spTree>
    <p:extLst>
      <p:ext uri="{BB962C8B-B14F-4D97-AF65-F5344CB8AC3E}">
        <p14:creationId xmlns:p14="http://schemas.microsoft.com/office/powerpoint/2010/main" val="42524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годовой отчетности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eaLnBrk="0" hangingPunct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</a:t>
            </a:r>
            <a:r>
              <a:rPr lang="ru-RU" sz="28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управление администрации Ветлужского муниципального 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8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году составляет годовую отчетность за 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год</a:t>
            </a:r>
            <a:r>
              <a:rPr lang="ru-RU" sz="28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Годовой </a:t>
            </a:r>
            <a:r>
              <a:rPr lang="ru-RU" sz="28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 об исполнении бюджета до его рассмотрения 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Советом Депутатов Ветлужского </a:t>
            </a:r>
            <a:r>
              <a:rPr lang="ru-RU" sz="28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8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подлежит внешней проверке контрольно счетной комиссией, которая включает подготовку заключения на годовой отчет об исполнении бюджета.</a:t>
            </a:r>
          </a:p>
          <a:p>
            <a:pPr algn="just" eaLnBrk="0" hangingPunct="0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4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20305</TotalTime>
  <Words>6728</Words>
  <Application>Microsoft Office PowerPoint</Application>
  <PresentationFormat>Экран (4:3)</PresentationFormat>
  <Paragraphs>1814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Gruzdeva</dc:creator>
  <cp:lastModifiedBy>Gruzdeva</cp:lastModifiedBy>
  <cp:revision>723</cp:revision>
  <cp:lastPrinted>2026-04-24T07:28:42Z</cp:lastPrinted>
  <dcterms:created xsi:type="dcterms:W3CDTF">2017-06-29T13:46:23Z</dcterms:created>
  <dcterms:modified xsi:type="dcterms:W3CDTF">2026-05-20T08:13:05Z</dcterms:modified>
</cp:coreProperties>
</file>